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9" r:id="rId2"/>
    <p:sldId id="256" r:id="rId3"/>
    <p:sldId id="278" r:id="rId4"/>
    <p:sldId id="257" r:id="rId5"/>
    <p:sldId id="258" r:id="rId6"/>
    <p:sldId id="259" r:id="rId7"/>
    <p:sldId id="260" r:id="rId8"/>
    <p:sldId id="261" r:id="rId9"/>
    <p:sldId id="262" r:id="rId10"/>
    <p:sldId id="263" r:id="rId11"/>
    <p:sldId id="264" r:id="rId12"/>
    <p:sldId id="277" r:id="rId13"/>
    <p:sldId id="266" r:id="rId14"/>
    <p:sldId id="267" r:id="rId15"/>
    <p:sldId id="268" r:id="rId16"/>
    <p:sldId id="269" r:id="rId17"/>
    <p:sldId id="270" r:id="rId18"/>
    <p:sldId id="271" r:id="rId19"/>
    <p:sldId id="265" r:id="rId20"/>
    <p:sldId id="272" r:id="rId21"/>
    <p:sldId id="273" r:id="rId22"/>
    <p:sldId id="274"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0" autoAdjust="0"/>
  </p:normalViewPr>
  <p:slideViewPr>
    <p:cSldViewPr>
      <p:cViewPr varScale="1">
        <p:scale>
          <a:sx n="68" d="100"/>
          <a:sy n="68" d="100"/>
        </p:scale>
        <p:origin x="41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FACED-C758-4377-A4E4-255EEBB5A742}" type="datetimeFigureOut">
              <a:rPr lang="en-US" smtClean="0"/>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35B9A-A2A1-4B10-8410-92FC9C74CF91}" type="slidenum">
              <a:rPr lang="en-US" smtClean="0"/>
              <a:t>‹#›</a:t>
            </a:fld>
            <a:endParaRPr lang="en-US"/>
          </a:p>
        </p:txBody>
      </p:sp>
    </p:spTree>
    <p:extLst>
      <p:ext uri="{BB962C8B-B14F-4D97-AF65-F5344CB8AC3E}">
        <p14:creationId xmlns:p14="http://schemas.microsoft.com/office/powerpoint/2010/main" val="405517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101CD-3310-46D0-95CF-AD133A2AAE2C}" type="slidenum">
              <a:rPr lang="en-CA" altLang="en-US"/>
              <a:pPr/>
              <a:t>5</a:t>
            </a:fld>
            <a:endParaRPr lang="en-CA" altLang="en-US"/>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pPr>
              <a:lnSpc>
                <a:spcPct val="80000"/>
              </a:lnSpc>
            </a:pPr>
            <a:r>
              <a:rPr lang="en-GB" altLang="en-US" sz="1400" dirty="0"/>
              <a:t>Ask your class what kind of life people had in the year 1800 with an average income of $762 a year in current dollars. Answers will vary but many students are likely to respond that life was quite hard. Transportation was limited to horses, and meals were all prepared at home from scratch and cooked over an open fire. Medical care was quite </a:t>
            </a:r>
            <a:r>
              <a:rPr lang="en-GB" altLang="en-US" sz="1400" dirty="0" err="1"/>
              <a:t>meager</a:t>
            </a:r>
            <a:r>
              <a:rPr lang="en-GB" altLang="en-US" sz="1400" dirty="0"/>
              <a:t> (even the stethoscope was sixteen years away in the making) and entertainment was limited to books and song. In fact, very few people actually owned a book besides the Bible in 1800! By 1900 life was a bit better. The advent of the railroad made transportation much more practical and efficient. The potbelly stove was now available to cook meals and we had even conquered a few diseases along the way.</a:t>
            </a:r>
          </a:p>
          <a:p>
            <a:pPr>
              <a:lnSpc>
                <a:spcPct val="80000"/>
              </a:lnSpc>
            </a:pPr>
            <a:r>
              <a:rPr lang="en-GB" altLang="en-US" sz="1400" dirty="0"/>
              <a:t>Compare old jobs with the new by looking at the year 1900 versus today and the changes that have taken place with their development. Ask your students if they recognize the list of professions below. Make sure only to list the professions without the descriptions. Students will probably recognize a handful but there should be a good number that they have not heard of before. It makes for a great icebreaker when discussing how the economic landscape of the country has changed.</a:t>
            </a:r>
          </a:p>
          <a:p>
            <a:pPr>
              <a:lnSpc>
                <a:spcPct val="80000"/>
              </a:lnSpc>
            </a:pPr>
            <a:r>
              <a:rPr lang="en-GB" altLang="en-US" sz="1400" dirty="0"/>
              <a:t>[Continued on next slide]</a:t>
            </a:r>
          </a:p>
        </p:txBody>
      </p:sp>
    </p:spTree>
    <p:extLst>
      <p:ext uri="{BB962C8B-B14F-4D97-AF65-F5344CB8AC3E}">
        <p14:creationId xmlns:p14="http://schemas.microsoft.com/office/powerpoint/2010/main" val="405106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E66F3-CF7B-4BA9-9A05-E3791A63000E}" type="slidenum">
              <a:rPr lang="en-CA" altLang="en-US"/>
              <a:pPr/>
              <a:t>8</a:t>
            </a:fld>
            <a:endParaRPr lang="en-CA" alt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7533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8C7A4-D3FF-448A-A4A3-AC6E0E9A6B1D}" type="slidenum">
              <a:rPr lang="en-CA" altLang="en-US"/>
              <a:pPr/>
              <a:t>14</a:t>
            </a:fld>
            <a:endParaRPr lang="en-CA" alt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03700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AE177-977F-4AC0-A9B6-3C2DE4AB23AD}" type="slidenum">
              <a:rPr lang="en-CA" altLang="en-US"/>
              <a:pPr/>
              <a:t>15</a:t>
            </a:fld>
            <a:endParaRPr lang="en-CA" alt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9570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3EBC3-2EDF-450C-8E46-A4EC1B44CF76}" type="slidenum">
              <a:rPr lang="en-CA" altLang="en-US"/>
              <a:pPr/>
              <a:t>16</a:t>
            </a:fld>
            <a:endParaRPr lang="en-CA" altLang="en-US"/>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0859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5BCDF-11FA-4C48-8360-88FDFC18B83F}" type="slidenum">
              <a:rPr lang="en-CA" altLang="en-US"/>
              <a:pPr/>
              <a:t>17</a:t>
            </a:fld>
            <a:endParaRPr lang="en-CA" alt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76968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6D23C-283C-4C8B-A061-E1FE452C661F}" type="slidenum">
              <a:rPr lang="en-CA" altLang="en-US"/>
              <a:pPr/>
              <a:t>18</a:t>
            </a:fld>
            <a:endParaRPr lang="en-CA" altLang="en-US"/>
          </a:p>
        </p:txBody>
      </p:sp>
      <p:sp>
        <p:nvSpPr>
          <p:cNvPr id="979970" name="Rectangle 2"/>
          <p:cNvSpPr>
            <a:spLocks noGrp="1" noRot="1" noChangeAspect="1" noChangeArrowheads="1" noTextEdit="1"/>
          </p:cNvSpPr>
          <p:nvPr>
            <p:ph type="sldImg"/>
          </p:nvPr>
        </p:nvSpPr>
        <p:spPr>
          <a:ln/>
        </p:spPr>
      </p:sp>
      <p:sp>
        <p:nvSpPr>
          <p:cNvPr id="97997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1989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DEA43A-226A-4A0C-84C7-9118397DC16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DE71E-5417-44A0-ABB9-3B6BFFA1AEB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EA43A-226A-4A0C-84C7-9118397DC16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DE71E-5417-44A0-ABB9-3B6BFFA1AE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EA43A-226A-4A0C-84C7-9118397DC16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DE71E-5417-44A0-ABB9-3B6BFFA1AE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EA43A-226A-4A0C-84C7-9118397DC16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DE71E-5417-44A0-ABB9-3B6BFFA1AE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DEA43A-226A-4A0C-84C7-9118397DC16F}"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DE71E-5417-44A0-ABB9-3B6BFFA1AEB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DEA43A-226A-4A0C-84C7-9118397DC16F}"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DE71E-5417-44A0-ABB9-3B6BFFA1AE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DEA43A-226A-4A0C-84C7-9118397DC16F}"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DE71E-5417-44A0-ABB9-3B6BFFA1AEB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DEA43A-226A-4A0C-84C7-9118397DC16F}"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DE71E-5417-44A0-ABB9-3B6BFFA1AE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EA43A-226A-4A0C-84C7-9118397DC16F}"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DE71E-5417-44A0-ABB9-3B6BFFA1AE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EA43A-226A-4A0C-84C7-9118397DC16F}"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DE71E-5417-44A0-ABB9-3B6BFFA1AEB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EA43A-226A-4A0C-84C7-9118397DC16F}"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DE71E-5417-44A0-ABB9-3B6BFFA1AE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8DEA43A-226A-4A0C-84C7-9118397DC16F}" type="datetimeFigureOut">
              <a:rPr lang="en-US" smtClean="0"/>
              <a:t>11/28/2016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D3DE71E-5417-44A0-ABB9-3B6BFFA1AE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November 28</a:t>
            </a:r>
            <a:endParaRPr lang="en-US" dirty="0"/>
          </a:p>
        </p:txBody>
      </p:sp>
      <p:sp>
        <p:nvSpPr>
          <p:cNvPr id="3" name="Content Placeholder 2"/>
          <p:cNvSpPr>
            <a:spLocks noGrp="1"/>
          </p:cNvSpPr>
          <p:nvPr>
            <p:ph idx="1"/>
          </p:nvPr>
        </p:nvSpPr>
        <p:spPr/>
        <p:txBody>
          <a:bodyPr/>
          <a:lstStyle/>
          <a:p>
            <a:r>
              <a:rPr lang="en-US" dirty="0" smtClean="0"/>
              <a:t>Good morning, happy Monday! Hope you’ve had a restful; break.</a:t>
            </a:r>
          </a:p>
          <a:p>
            <a:endParaRPr lang="en-US" dirty="0"/>
          </a:p>
          <a:p>
            <a:r>
              <a:rPr lang="en-US" dirty="0" smtClean="0"/>
              <a:t>All outside work is due on Friday.</a:t>
            </a:r>
          </a:p>
          <a:p>
            <a:endParaRPr lang="en-US" dirty="0"/>
          </a:p>
          <a:p>
            <a:r>
              <a:rPr lang="en-US" dirty="0" smtClean="0"/>
              <a:t>Quizzes are due by Sunday </a:t>
            </a:r>
            <a:r>
              <a:rPr lang="en-US" smtClean="0"/>
              <a:t>at midnight.</a:t>
            </a:r>
            <a:endParaRPr lang="en-US"/>
          </a:p>
        </p:txBody>
      </p:sp>
    </p:spTree>
    <p:extLst>
      <p:ext uri="{BB962C8B-B14F-4D97-AF65-F5344CB8AC3E}">
        <p14:creationId xmlns:p14="http://schemas.microsoft.com/office/powerpoint/2010/main" val="374685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57200"/>
            <a:ext cx="4038600" cy="990600"/>
          </a:xfrm>
          <a:ln>
            <a:solidFill>
              <a:schemeClr val="accent1"/>
            </a:solidFill>
          </a:ln>
        </p:spPr>
        <p:txBody>
          <a:bodyPr/>
          <a:lstStyle/>
          <a:p>
            <a:r>
              <a:rPr lang="en-US" dirty="0"/>
              <a:t>Labor Productivity </a:t>
            </a:r>
          </a:p>
        </p:txBody>
      </p:sp>
      <p:sp>
        <p:nvSpPr>
          <p:cNvPr id="3" name="Content Placeholder 2"/>
          <p:cNvSpPr>
            <a:spLocks noGrp="1"/>
          </p:cNvSpPr>
          <p:nvPr>
            <p:ph idx="1"/>
          </p:nvPr>
        </p:nvSpPr>
        <p:spPr>
          <a:xfrm>
            <a:off x="4038600" y="1600200"/>
            <a:ext cx="4648200" cy="4876800"/>
          </a:xfrm>
        </p:spPr>
        <p:style>
          <a:lnRef idx="2">
            <a:schemeClr val="accent1"/>
          </a:lnRef>
          <a:fillRef idx="1">
            <a:schemeClr val="lt1"/>
          </a:fillRef>
          <a:effectRef idx="0">
            <a:schemeClr val="accent1"/>
          </a:effectRef>
          <a:fontRef idx="minor">
            <a:schemeClr val="dk1"/>
          </a:fontRef>
        </p:style>
        <p:txBody>
          <a:bodyPr/>
          <a:lstStyle/>
          <a:p>
            <a:pPr lvl="1"/>
            <a:r>
              <a:rPr lang="en-US" altLang="en-US" sz="2200" dirty="0">
                <a:solidFill>
                  <a:srgbClr val="000000"/>
                </a:solidFill>
              </a:rPr>
              <a:t>When labor productivity grows, real GDP per person grows, so the growth in labor productivity is the basis of rising living standards.</a:t>
            </a:r>
          </a:p>
          <a:p>
            <a:pPr lvl="1"/>
            <a:r>
              <a:rPr lang="en-US" altLang="en-US" sz="2200" dirty="0">
                <a:solidFill>
                  <a:srgbClr val="000000"/>
                </a:solidFill>
              </a:rPr>
              <a:t>The growth of labor productivity depends on three things:</a:t>
            </a:r>
          </a:p>
          <a:p>
            <a:pPr lvl="2"/>
            <a:r>
              <a:rPr lang="en-US" altLang="en-US" sz="2200" dirty="0">
                <a:solidFill>
                  <a:srgbClr val="000000"/>
                </a:solidFill>
              </a:rPr>
              <a:t>Saving and investment in physical capital</a:t>
            </a:r>
          </a:p>
          <a:p>
            <a:pPr lvl="2"/>
            <a:r>
              <a:rPr lang="en-US" altLang="en-US" sz="2200" dirty="0">
                <a:solidFill>
                  <a:srgbClr val="000000"/>
                </a:solidFill>
              </a:rPr>
              <a:t>Expansion of human capital</a:t>
            </a:r>
          </a:p>
          <a:p>
            <a:pPr lvl="2"/>
            <a:r>
              <a:rPr lang="en-US" altLang="en-US" sz="2200" dirty="0">
                <a:solidFill>
                  <a:srgbClr val="000000"/>
                </a:solidFill>
              </a:rPr>
              <a:t>Discovery of new technologies</a:t>
            </a:r>
            <a:endParaRPr lang="en-CA" altLang="en-US" sz="2200" dirty="0"/>
          </a:p>
          <a:p>
            <a:endParaRPr lang="en-US" dirty="0"/>
          </a:p>
        </p:txBody>
      </p:sp>
      <p:pic>
        <p:nvPicPr>
          <p:cNvPr id="7" name="Picture 2" descr="http://cdn.themetapicture.com/media/funny-workers-vessel-laz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32194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98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838200"/>
          </a:xfrm>
          <a:ln>
            <a:solidFill>
              <a:schemeClr val="accent1"/>
            </a:solidFill>
          </a:ln>
        </p:spPr>
        <p:txBody>
          <a:bodyPr/>
          <a:lstStyle/>
          <a:p>
            <a:r>
              <a:rPr lang="en-US" dirty="0"/>
              <a:t>Sources of Economic Growth</a:t>
            </a:r>
          </a:p>
        </p:txBody>
      </p:sp>
      <p:sp>
        <p:nvSpPr>
          <p:cNvPr id="3" name="Content Placeholder 2"/>
          <p:cNvSpPr>
            <a:spLocks noGrp="1"/>
          </p:cNvSpPr>
          <p:nvPr>
            <p:ph idx="1"/>
          </p:nvPr>
        </p:nvSpPr>
        <p:spPr>
          <a:xfrm>
            <a:off x="152400" y="1481930"/>
            <a:ext cx="4724400" cy="5223669"/>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182880" lvl="1"/>
            <a:r>
              <a:rPr lang="en-US" altLang="en-US" sz="2300" u="sng" dirty="0">
                <a:solidFill>
                  <a:srgbClr val="00B050"/>
                </a:solidFill>
              </a:rPr>
              <a:t>Saving and Investment in Physical Capital</a:t>
            </a:r>
          </a:p>
          <a:p>
            <a:pPr marL="457200" lvl="2"/>
            <a:r>
              <a:rPr lang="en-US" altLang="en-US" sz="2100" dirty="0"/>
              <a:t>Saving and investment in physical capital increase the amount of capital per worker and increase labor productivity.</a:t>
            </a:r>
          </a:p>
          <a:p>
            <a:pPr marL="182880" lvl="1"/>
            <a:r>
              <a:rPr lang="en-US" altLang="en-US" sz="2300" u="sng" dirty="0">
                <a:solidFill>
                  <a:srgbClr val="00B050"/>
                </a:solidFill>
              </a:rPr>
              <a:t>Expansion of Human Capital</a:t>
            </a:r>
          </a:p>
          <a:p>
            <a:pPr marL="457200" lvl="2"/>
            <a:r>
              <a:rPr lang="en-US" altLang="en-US" sz="2100" dirty="0"/>
              <a:t>Human capital—the accumulated skill and knowledge of people —comes from two sources:  Education and training, and Job experience</a:t>
            </a:r>
          </a:p>
          <a:p>
            <a:pPr marL="182880" lvl="1"/>
            <a:r>
              <a:rPr lang="en-US" altLang="en-US" sz="2300" u="sng" dirty="0">
                <a:solidFill>
                  <a:srgbClr val="00B050"/>
                </a:solidFill>
              </a:rPr>
              <a:t>Technology </a:t>
            </a:r>
          </a:p>
          <a:p>
            <a:pPr marL="457200" lvl="2"/>
            <a:r>
              <a:rPr lang="en-US" altLang="en-US" sz="2100" dirty="0"/>
              <a:t>Some of the most powerful and far-reaching technologies are embodied in human capital. But most technologies are embodied in physical capital.</a:t>
            </a:r>
          </a:p>
          <a:p>
            <a:pPr marL="182880" lvl="1"/>
            <a:endParaRPr lang="en-US" altLang="en-US" dirty="0"/>
          </a:p>
          <a:p>
            <a:pPr marL="182880" lvl="1"/>
            <a:endParaRPr lang="en-US" altLang="en-US" dirty="0">
              <a:solidFill>
                <a:srgbClr val="000000"/>
              </a:solidFill>
            </a:endParaRPr>
          </a:p>
          <a:p>
            <a:pPr marL="182880" lvl="1"/>
            <a:endParaRPr lang="en-US" altLang="en-US" dirty="0">
              <a:solidFill>
                <a:srgbClr val="000000"/>
              </a:solidFill>
            </a:endParaRPr>
          </a:p>
          <a:p>
            <a:endParaRPr lang="en-US" dirty="0"/>
          </a:p>
        </p:txBody>
      </p:sp>
      <p:pic>
        <p:nvPicPr>
          <p:cNvPr id="2050" name="Picture 2" descr="http://media1.annabrixthomsen.com/2012/04/sept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3386931" cy="387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6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sz="3200" dirty="0"/>
              <a:t>Six Determinants of Growth – Factors</a:t>
            </a:r>
            <a:br>
              <a:rPr lang="en-US" sz="3200" dirty="0"/>
            </a:br>
            <a:r>
              <a:rPr lang="en-US" sz="3200" dirty="0"/>
              <a:t>That Directly Affect the Rate of Growth</a:t>
            </a:r>
          </a:p>
        </p:txBody>
      </p:sp>
      <p:sp>
        <p:nvSpPr>
          <p:cNvPr id="3" name="Content Placeholder 2"/>
          <p:cNvSpPr>
            <a:spLocks noGrp="1"/>
          </p:cNvSpPr>
          <p:nvPr>
            <p:ph idx="1"/>
          </p:nvPr>
        </p:nvSpPr>
        <p:spPr>
          <a:xfrm>
            <a:off x="381000" y="1676400"/>
            <a:ext cx="8305800" cy="48768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u="sng" dirty="0"/>
              <a:t>Supply-side Determinants</a:t>
            </a:r>
            <a:r>
              <a:rPr lang="en-US" dirty="0"/>
              <a:t>: (1)Increases in quantity or quality of Natural Resources, (2) Human Capital, (3)Supply (stock) of capital goods, (4) Improved Technology</a:t>
            </a:r>
          </a:p>
          <a:p>
            <a:r>
              <a:rPr lang="en-US" dirty="0"/>
              <a:t>These </a:t>
            </a:r>
            <a:r>
              <a:rPr lang="en-US" b="1" i="1" dirty="0"/>
              <a:t>supply factors </a:t>
            </a:r>
            <a:r>
              <a:rPr lang="en-US" dirty="0"/>
              <a:t>enable a economy to physically expand its potential GDP which will cause a shift of the PPF or LRAS.</a:t>
            </a:r>
          </a:p>
          <a:p>
            <a:r>
              <a:rPr lang="en-US" u="sng" dirty="0"/>
              <a:t>Demand-side Determinant</a:t>
            </a:r>
            <a:r>
              <a:rPr lang="en-US" dirty="0"/>
              <a:t>: </a:t>
            </a:r>
            <a:r>
              <a:rPr lang="en-US" altLang="en-US" dirty="0"/>
              <a:t>Households, firms and the government must </a:t>
            </a:r>
            <a:r>
              <a:rPr lang="en-US" altLang="en-US" b="1" i="1" dirty="0"/>
              <a:t>purchase</a:t>
            </a:r>
            <a:r>
              <a:rPr lang="en-US" altLang="en-US" dirty="0"/>
              <a:t> the economy’s expanding output of goods.</a:t>
            </a:r>
          </a:p>
          <a:p>
            <a:r>
              <a:rPr lang="en-US" altLang="en-US" dirty="0"/>
              <a:t>This is known as the </a:t>
            </a:r>
            <a:r>
              <a:rPr lang="en-US" altLang="en-US" b="1" i="1" dirty="0"/>
              <a:t>demand factor</a:t>
            </a:r>
            <a:r>
              <a:rPr lang="en-US" altLang="en-US" dirty="0"/>
              <a:t> of growth.</a:t>
            </a:r>
          </a:p>
          <a:p>
            <a:r>
              <a:rPr lang="en-US" altLang="en-US" u="sng" dirty="0"/>
              <a:t>Efficiency Determinant</a:t>
            </a:r>
            <a:r>
              <a:rPr lang="en-US" altLang="en-US" dirty="0"/>
              <a:t>: To reach it’s full production potential, an economy must achieve efficiency and full employment.  This is the </a:t>
            </a:r>
            <a:r>
              <a:rPr lang="en-US" altLang="en-US" b="1" i="1" dirty="0"/>
              <a:t>efficiency factor</a:t>
            </a:r>
            <a:r>
              <a:rPr lang="en-US" altLang="en-US" b="1" dirty="0"/>
              <a:t>.</a:t>
            </a:r>
            <a:endParaRPr lang="en-US" altLang="en-US" dirty="0"/>
          </a:p>
          <a:p>
            <a:endParaRPr lang="en-US" altLang="en-US" dirty="0"/>
          </a:p>
          <a:p>
            <a:endParaRPr lang="en-US" dirty="0"/>
          </a:p>
        </p:txBody>
      </p:sp>
      <p:pic>
        <p:nvPicPr>
          <p:cNvPr id="1026" name="Picture 2" descr="http://www.blogcdn.com/www.joystiq.com/media/2008/11/gam_blackfriday_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943" y="294870"/>
            <a:ext cx="1841783" cy="139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94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ctr"/>
            <a:r>
              <a:rPr lang="en-US" dirty="0"/>
              <a:t>Theories of Economic Growth</a:t>
            </a:r>
          </a:p>
        </p:txBody>
      </p:sp>
      <p:sp>
        <p:nvSpPr>
          <p:cNvPr id="3" name="Content Placeholder 2"/>
          <p:cNvSpPr>
            <a:spLocks noGrp="1"/>
          </p:cNvSpPr>
          <p:nvPr>
            <p:ph idx="1"/>
          </p:nvPr>
        </p:nvSpPr>
        <p:spPr>
          <a:xfrm>
            <a:off x="457200" y="1600200"/>
            <a:ext cx="5181600" cy="4876800"/>
          </a:xfrm>
        </p:spPr>
        <p:style>
          <a:lnRef idx="2">
            <a:schemeClr val="accent1"/>
          </a:lnRef>
          <a:fillRef idx="1">
            <a:schemeClr val="lt1"/>
          </a:fillRef>
          <a:effectRef idx="0">
            <a:schemeClr val="accent1"/>
          </a:effectRef>
          <a:fontRef idx="minor">
            <a:schemeClr val="dk1"/>
          </a:fontRef>
        </p:style>
        <p:txBody>
          <a:bodyPr>
            <a:normAutofit/>
          </a:bodyPr>
          <a:lstStyle/>
          <a:p>
            <a:r>
              <a:rPr lang="en-US" sz="2200" b="1" dirty="0"/>
              <a:t>Classical Growth Theory</a:t>
            </a:r>
            <a:r>
              <a:rPr lang="en-US" sz="2200" dirty="0"/>
              <a:t>: exploding population, limited resources – Malthus</a:t>
            </a:r>
          </a:p>
          <a:p>
            <a:r>
              <a:rPr lang="en-US" sz="2200" b="1" dirty="0"/>
              <a:t>Neoclassical Growth</a:t>
            </a:r>
            <a:r>
              <a:rPr lang="en-US" sz="2200" dirty="0"/>
              <a:t>: real GDP per capita will increase as long as technology progresses</a:t>
            </a:r>
          </a:p>
          <a:p>
            <a:pPr marL="182880" lvl="1"/>
            <a:r>
              <a:rPr lang="en-US" sz="2200" b="1" dirty="0"/>
              <a:t>New Growth Theory</a:t>
            </a:r>
            <a:r>
              <a:rPr lang="en-US" sz="2200" dirty="0"/>
              <a:t>: </a:t>
            </a:r>
            <a:r>
              <a:rPr lang="en-US" altLang="en-US" sz="2200" dirty="0"/>
              <a:t>theory that our unlimited wants will lead us to ever greater productivity and perpetual economic growth. </a:t>
            </a:r>
          </a:p>
          <a:p>
            <a:pPr marL="457200" lvl="2"/>
            <a:r>
              <a:rPr lang="en-US" altLang="en-US" sz="2000" dirty="0"/>
              <a:t>This creates perpetual motion in economy which is driven by insatiable wants that lead us to pursue profit and innovation. </a:t>
            </a:r>
          </a:p>
          <a:p>
            <a:endParaRPr lang="en-US" dirty="0"/>
          </a:p>
        </p:txBody>
      </p:sp>
      <p:pic>
        <p:nvPicPr>
          <p:cNvPr id="23554" name="Picture 2" descr="http://cdn.themetapicture.com/media/funny-Sheldon-Cooper-quote-Big-Bang-The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76400"/>
            <a:ext cx="29718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6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a:ln>
            <a:solidFill>
              <a:schemeClr val="accent1"/>
            </a:solidFill>
          </a:ln>
        </p:spPr>
        <p:txBody>
          <a:bodyPr>
            <a:normAutofit fontScale="90000"/>
          </a:bodyPr>
          <a:lstStyle/>
          <a:p>
            <a:r>
              <a:rPr lang="en-US" altLang="en-US" dirty="0"/>
              <a:t>Perpetual Motion – New Growth Theory </a:t>
            </a:r>
            <a:endParaRPr lang="en-CA" altLang="en-US" dirty="0"/>
          </a:p>
        </p:txBody>
      </p:sp>
      <p:sp>
        <p:nvSpPr>
          <p:cNvPr id="847875" name="Rectangle 3"/>
          <p:cNvSpPr>
            <a:spLocks noChangeArrowheads="1"/>
          </p:cNvSpPr>
          <p:nvPr/>
        </p:nvSpPr>
        <p:spPr bwMode="auto">
          <a:xfrm>
            <a:off x="304800" y="3352800"/>
            <a:ext cx="3048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2575" indent="-282575">
              <a:defRPr sz="2400">
                <a:solidFill>
                  <a:schemeClr val="tx1"/>
                </a:solidFill>
                <a:latin typeface="Times New Roman" pitchFamily="18" charset="0"/>
              </a:defRPr>
            </a:lvl1pPr>
            <a:lvl2pPr marL="466725"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b="1" dirty="0">
                <a:latin typeface="Arial" charset="0"/>
              </a:rPr>
              <a:t>1.</a:t>
            </a:r>
            <a:r>
              <a:rPr lang="en-US" altLang="en-US" dirty="0">
                <a:solidFill>
                  <a:srgbClr val="FFFFFF"/>
                </a:solidFill>
                <a:latin typeface="Arial" charset="0"/>
              </a:rPr>
              <a:t> </a:t>
            </a:r>
            <a:r>
              <a:rPr lang="en-US" altLang="en-US" dirty="0">
                <a:solidFill>
                  <a:srgbClr val="000000"/>
                </a:solidFill>
                <a:latin typeface="Arial" charset="0"/>
              </a:rPr>
              <a:t>People want a higher standard of living and are spurred by...</a:t>
            </a:r>
          </a:p>
          <a:p>
            <a:endParaRPr lang="en-US" altLang="en-US" dirty="0">
              <a:solidFill>
                <a:srgbClr val="000000"/>
              </a:solidFill>
              <a:latin typeface="Arial" charset="0"/>
            </a:endParaRPr>
          </a:p>
        </p:txBody>
      </p:sp>
      <p:sp>
        <p:nvSpPr>
          <p:cNvPr id="847876" name="Rectangle 4"/>
          <p:cNvSpPr>
            <a:spLocks noChangeArrowheads="1"/>
          </p:cNvSpPr>
          <p:nvPr/>
        </p:nvSpPr>
        <p:spPr bwMode="auto">
          <a:xfrm>
            <a:off x="304800" y="4953000"/>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2575" indent="-282575">
              <a:defRPr sz="2400">
                <a:solidFill>
                  <a:schemeClr val="tx1"/>
                </a:solidFill>
                <a:latin typeface="Times New Roman" pitchFamily="18" charset="0"/>
              </a:defRPr>
            </a:lvl1pPr>
            <a:lvl2pPr marL="576263"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sz="2200" b="1">
                <a:latin typeface="Arial" charset="0"/>
              </a:rPr>
              <a:t>2. </a:t>
            </a:r>
            <a:r>
              <a:rPr lang="en-US" altLang="en-US">
                <a:latin typeface="Arial" charset="0"/>
              </a:rPr>
              <a:t>P</a:t>
            </a:r>
            <a:r>
              <a:rPr lang="en-US" altLang="en-US">
                <a:solidFill>
                  <a:srgbClr val="000000"/>
                </a:solidFill>
                <a:latin typeface="Arial" charset="0"/>
              </a:rPr>
              <a:t>rofit incentives to make the...</a:t>
            </a:r>
          </a:p>
          <a:p>
            <a:endParaRPr lang="en-US" altLang="en-US">
              <a:solidFill>
                <a:srgbClr val="000000"/>
              </a:solidFill>
              <a:latin typeface="Arial" charset="0"/>
            </a:endParaRPr>
          </a:p>
        </p:txBody>
      </p:sp>
      <p:sp>
        <p:nvSpPr>
          <p:cNvPr id="847877" name="Rectangle 5"/>
          <p:cNvSpPr>
            <a:spLocks noChangeArrowheads="1"/>
          </p:cNvSpPr>
          <p:nvPr/>
        </p:nvSpPr>
        <p:spPr bwMode="auto">
          <a:xfrm>
            <a:off x="304800" y="5791200"/>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2575" indent="-282575">
              <a:defRPr sz="2400">
                <a:solidFill>
                  <a:schemeClr val="tx1"/>
                </a:solidFill>
                <a:latin typeface="Times New Roman" pitchFamily="18" charset="0"/>
              </a:defRPr>
            </a:lvl1pPr>
            <a:lvl2pPr marL="461963"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sz="2200" b="1">
                <a:latin typeface="Arial" charset="0"/>
              </a:rPr>
              <a:t>3. </a:t>
            </a:r>
            <a:r>
              <a:rPr lang="en-US" altLang="en-US">
                <a:solidFill>
                  <a:srgbClr val="000000"/>
                </a:solidFill>
                <a:latin typeface="Arial" charset="0"/>
              </a:rPr>
              <a:t>Innovations that lead to...</a:t>
            </a:r>
          </a:p>
        </p:txBody>
      </p:sp>
      <p:pic>
        <p:nvPicPr>
          <p:cNvPr id="847886" name="Picture 8" descr="fig10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09" name="Picture 9" descr="fig100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0" name="Picture 10" descr="fig100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85" name="Rectangle 13"/>
          <p:cNvSpPr>
            <a:spLocks noChangeArrowheads="1"/>
          </p:cNvSpPr>
          <p:nvPr/>
        </p:nvSpPr>
        <p:spPr bwMode="auto">
          <a:xfrm>
            <a:off x="152400" y="1600200"/>
            <a:ext cx="3581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461963"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dirty="0">
                <a:latin typeface="Arial" charset="0"/>
              </a:rPr>
              <a:t>The figure illustrates  new growth theory in terms of a perpetual motion machine.</a:t>
            </a:r>
          </a:p>
          <a:p>
            <a:endParaRPr lang="en-US" altLang="en-US" dirty="0">
              <a:solidFill>
                <a:srgbClr val="000000"/>
              </a:solidFill>
              <a:latin typeface="Arial" charset="0"/>
            </a:endParaRPr>
          </a:p>
        </p:txBody>
      </p:sp>
    </p:spTree>
    <p:extLst>
      <p:ext uri="{BB962C8B-B14F-4D97-AF65-F5344CB8AC3E}">
        <p14:creationId xmlns:p14="http://schemas.microsoft.com/office/powerpoint/2010/main" val="162665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7875"/>
                                        </p:tgtEl>
                                        <p:attrNameLst>
                                          <p:attrName>style.visibility</p:attrName>
                                        </p:attrNameLst>
                                      </p:cBhvr>
                                      <p:to>
                                        <p:strVal val="visible"/>
                                      </p:to>
                                    </p:set>
                                    <p:animEffect transition="in" filter="wipe(left)">
                                      <p:cBhvr>
                                        <p:cTn id="7" dur="500"/>
                                        <p:tgtEl>
                                          <p:spTgt spid="847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7876"/>
                                        </p:tgtEl>
                                        <p:attrNameLst>
                                          <p:attrName>style.visibility</p:attrName>
                                        </p:attrNameLst>
                                      </p:cBhvr>
                                      <p:to>
                                        <p:strVal val="visible"/>
                                      </p:to>
                                    </p:set>
                                    <p:animEffect transition="in" filter="wipe(left)">
                                      <p:cBhvr>
                                        <p:cTn id="12" dur="500"/>
                                        <p:tgtEl>
                                          <p:spTgt spid="84787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844809"/>
                                        </p:tgtEl>
                                        <p:attrNameLst>
                                          <p:attrName>style.visibility</p:attrName>
                                        </p:attrNameLst>
                                      </p:cBhvr>
                                      <p:to>
                                        <p:strVal val="visible"/>
                                      </p:to>
                                    </p:set>
                                    <p:animEffect transition="in" filter="wipe(left)">
                                      <p:cBhvr>
                                        <p:cTn id="16" dur="1000"/>
                                        <p:tgtEl>
                                          <p:spTgt spid="8448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47877"/>
                                        </p:tgtEl>
                                        <p:attrNameLst>
                                          <p:attrName>style.visibility</p:attrName>
                                        </p:attrNameLst>
                                      </p:cBhvr>
                                      <p:to>
                                        <p:strVal val="visible"/>
                                      </p:to>
                                    </p:set>
                                    <p:animEffect transition="in" filter="wipe(left)">
                                      <p:cBhvr>
                                        <p:cTn id="21" dur="500"/>
                                        <p:tgtEl>
                                          <p:spTgt spid="847877"/>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844810"/>
                                        </p:tgtEl>
                                        <p:attrNameLst>
                                          <p:attrName>style.visibility</p:attrName>
                                        </p:attrNameLst>
                                      </p:cBhvr>
                                      <p:to>
                                        <p:strVal val="visible"/>
                                      </p:to>
                                    </p:set>
                                    <p:animEffect transition="in" filter="wipe(left)">
                                      <p:cBhvr>
                                        <p:cTn id="25" dur="1000"/>
                                        <p:tgtEl>
                                          <p:spTgt spid="844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5" grpId="0" autoUpdateAnimBg="0"/>
      <p:bldP spid="847876" grpId="0" autoUpdateAnimBg="0"/>
      <p:bldP spid="84787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55746" name="Picture 2" descr="fig10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55747" name="Picture 3" descr="fig100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55748" name="Picture 4" descr="fig100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55749" name="Picture 5" descr="fig1004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55750" name="Picture 6" descr="fig1004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55751" name="Picture 7" descr="fig1004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55752" name="Picture 8" descr="fig1004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55753" name="Picture 9" descr="fig1004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138113"/>
            <a:ext cx="7848600" cy="62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130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55747"/>
                                        </p:tgtEl>
                                        <p:attrNameLst>
                                          <p:attrName>style.visibility</p:attrName>
                                        </p:attrNameLst>
                                      </p:cBhvr>
                                      <p:to>
                                        <p:strVal val="visible"/>
                                      </p:to>
                                    </p:set>
                                    <p:animEffect transition="in" filter="wipe(left)">
                                      <p:cBhvr>
                                        <p:cTn id="7" dur="2000"/>
                                        <p:tgtEl>
                                          <p:spTgt spid="1055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55748"/>
                                        </p:tgtEl>
                                        <p:attrNameLst>
                                          <p:attrName>style.visibility</p:attrName>
                                        </p:attrNameLst>
                                      </p:cBhvr>
                                      <p:to>
                                        <p:strVal val="visible"/>
                                      </p:to>
                                    </p:set>
                                    <p:animEffect transition="in" filter="wipe(left)">
                                      <p:cBhvr>
                                        <p:cTn id="12" dur="2000"/>
                                        <p:tgtEl>
                                          <p:spTgt spid="1055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55749"/>
                                        </p:tgtEl>
                                        <p:attrNameLst>
                                          <p:attrName>style.visibility</p:attrName>
                                        </p:attrNameLst>
                                      </p:cBhvr>
                                      <p:to>
                                        <p:strVal val="visible"/>
                                      </p:to>
                                    </p:set>
                                    <p:animEffect transition="in" filter="wipe(up)">
                                      <p:cBhvr>
                                        <p:cTn id="17" dur="2000"/>
                                        <p:tgtEl>
                                          <p:spTgt spid="10557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55750"/>
                                        </p:tgtEl>
                                        <p:attrNameLst>
                                          <p:attrName>style.visibility</p:attrName>
                                        </p:attrNameLst>
                                      </p:cBhvr>
                                      <p:to>
                                        <p:strVal val="visible"/>
                                      </p:to>
                                    </p:set>
                                    <p:animEffect transition="in" filter="wipe(up)">
                                      <p:cBhvr>
                                        <p:cTn id="22" dur="2000"/>
                                        <p:tgtEl>
                                          <p:spTgt spid="10557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55751"/>
                                        </p:tgtEl>
                                        <p:attrNameLst>
                                          <p:attrName>style.visibility</p:attrName>
                                        </p:attrNameLst>
                                      </p:cBhvr>
                                      <p:to>
                                        <p:strVal val="visible"/>
                                      </p:to>
                                    </p:set>
                                    <p:animEffect transition="in" filter="wipe(up)">
                                      <p:cBhvr>
                                        <p:cTn id="27" dur="2000"/>
                                        <p:tgtEl>
                                          <p:spTgt spid="10557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055752"/>
                                        </p:tgtEl>
                                        <p:attrNameLst>
                                          <p:attrName>style.visibility</p:attrName>
                                        </p:attrNameLst>
                                      </p:cBhvr>
                                      <p:to>
                                        <p:strVal val="visible"/>
                                      </p:to>
                                    </p:set>
                                    <p:animEffect transition="in" filter="wipe(right)">
                                      <p:cBhvr>
                                        <p:cTn id="32" dur="2000"/>
                                        <p:tgtEl>
                                          <p:spTgt spid="10557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055753"/>
                                        </p:tgtEl>
                                        <p:attrNameLst>
                                          <p:attrName>style.visibility</p:attrName>
                                        </p:attrNameLst>
                                      </p:cBhvr>
                                      <p:to>
                                        <p:strVal val="visible"/>
                                      </p:to>
                                    </p:set>
                                    <p:animEffect transition="in" filter="wipe(right)">
                                      <p:cBhvr>
                                        <p:cTn id="37" dur="2000"/>
                                        <p:tgtEl>
                                          <p:spTgt spid="1055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a:xfrm>
            <a:off x="457200" y="533400"/>
            <a:ext cx="4038600" cy="990600"/>
          </a:xfrm>
          <a:ln>
            <a:solidFill>
              <a:schemeClr val="accent1"/>
            </a:solidFill>
          </a:ln>
        </p:spPr>
        <p:txBody>
          <a:bodyPr>
            <a:normAutofit/>
          </a:bodyPr>
          <a:lstStyle/>
          <a:p>
            <a:r>
              <a:rPr lang="en-US" altLang="en-US" dirty="0"/>
              <a:t>Perpetual Motion</a:t>
            </a:r>
            <a:endParaRPr lang="en-CA" altLang="en-US" dirty="0"/>
          </a:p>
        </p:txBody>
      </p:sp>
      <p:sp>
        <p:nvSpPr>
          <p:cNvPr id="814100" name="Rectangle 20"/>
          <p:cNvSpPr>
            <a:spLocks noChangeArrowheads="1"/>
          </p:cNvSpPr>
          <p:nvPr/>
        </p:nvSpPr>
        <p:spPr bwMode="auto">
          <a:xfrm>
            <a:off x="304800" y="1752600"/>
            <a:ext cx="2667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2575" indent="-282575">
              <a:defRPr sz="2400">
                <a:solidFill>
                  <a:schemeClr val="tx1"/>
                </a:solidFill>
                <a:latin typeface="Times New Roman" pitchFamily="18" charset="0"/>
              </a:defRPr>
            </a:lvl1pPr>
            <a:lvl2pPr marL="461963"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b="1">
                <a:latin typeface="Arial" charset="0"/>
              </a:rPr>
              <a:t>4.</a:t>
            </a:r>
            <a:r>
              <a:rPr lang="en-US" altLang="en-US">
                <a:latin typeface="Arial" charset="0"/>
              </a:rPr>
              <a:t> </a:t>
            </a:r>
            <a:r>
              <a:rPr lang="en-US" altLang="en-US">
                <a:solidFill>
                  <a:srgbClr val="000000"/>
                </a:solidFill>
                <a:latin typeface="Arial" charset="0"/>
              </a:rPr>
              <a:t>New and better techniques and new and better products,</a:t>
            </a:r>
            <a:r>
              <a:rPr lang="en-US" altLang="en-US">
                <a:latin typeface="Arial" charset="0"/>
              </a:rPr>
              <a:t> </a:t>
            </a:r>
            <a:r>
              <a:rPr lang="en-US" altLang="en-US">
                <a:solidFill>
                  <a:srgbClr val="000000"/>
                </a:solidFill>
                <a:latin typeface="Arial" charset="0"/>
              </a:rPr>
              <a:t>which in turn lead to...</a:t>
            </a:r>
          </a:p>
        </p:txBody>
      </p:sp>
      <p:sp>
        <p:nvSpPr>
          <p:cNvPr id="814084" name="Rectangle 4"/>
          <p:cNvSpPr>
            <a:spLocks noChangeArrowheads="1"/>
          </p:cNvSpPr>
          <p:nvPr/>
        </p:nvSpPr>
        <p:spPr bwMode="auto">
          <a:xfrm>
            <a:off x="304800" y="3886200"/>
            <a:ext cx="2667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2575" indent="-282575">
              <a:defRPr sz="2400">
                <a:solidFill>
                  <a:schemeClr val="tx1"/>
                </a:solidFill>
                <a:latin typeface="Times New Roman" pitchFamily="18" charset="0"/>
              </a:defRPr>
            </a:lvl1pPr>
            <a:lvl2pPr marL="461963"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b="1">
                <a:latin typeface="Arial" charset="0"/>
              </a:rPr>
              <a:t>5.</a:t>
            </a:r>
            <a:r>
              <a:rPr lang="en-US" altLang="en-US">
                <a:solidFill>
                  <a:srgbClr val="FFFFFF"/>
                </a:solidFill>
                <a:latin typeface="Arial" charset="0"/>
              </a:rPr>
              <a:t> </a:t>
            </a:r>
            <a:r>
              <a:rPr lang="en-US" altLang="en-US">
                <a:solidFill>
                  <a:srgbClr val="000000"/>
                </a:solidFill>
                <a:latin typeface="Arial" charset="0"/>
              </a:rPr>
              <a:t>The birth of new firms and the death of some old firms,</a:t>
            </a:r>
          </a:p>
        </p:txBody>
      </p:sp>
      <p:pic>
        <p:nvPicPr>
          <p:cNvPr id="814103" name="Picture 8" descr="fig10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09" name="Picture 9" descr="fig100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0" name="Picture 10" descr="fig100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1" name="Picture 11" descr="fig1004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2" name="Picture 12" descr="fig1004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959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44811"/>
                                        </p:tgtEl>
                                        <p:attrNameLst>
                                          <p:attrName>style.visibility</p:attrName>
                                        </p:attrNameLst>
                                      </p:cBhvr>
                                      <p:to>
                                        <p:strVal val="visible"/>
                                      </p:to>
                                    </p:set>
                                    <p:animEffect transition="in" filter="wipe(up)">
                                      <p:cBhvr>
                                        <p:cTn id="7" dur="1000"/>
                                        <p:tgtEl>
                                          <p:spTgt spid="844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4084"/>
                                        </p:tgtEl>
                                        <p:attrNameLst>
                                          <p:attrName>style.visibility</p:attrName>
                                        </p:attrNameLst>
                                      </p:cBhvr>
                                      <p:to>
                                        <p:strVal val="visible"/>
                                      </p:to>
                                    </p:set>
                                    <p:animEffect transition="in" filter="wipe(left)">
                                      <p:cBhvr>
                                        <p:cTn id="12" dur="500"/>
                                        <p:tgtEl>
                                          <p:spTgt spid="814084"/>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844812"/>
                                        </p:tgtEl>
                                        <p:attrNameLst>
                                          <p:attrName>style.visibility</p:attrName>
                                        </p:attrNameLst>
                                      </p:cBhvr>
                                      <p:to>
                                        <p:strVal val="visible"/>
                                      </p:to>
                                    </p:set>
                                    <p:animEffect transition="in" filter="wipe(up)">
                                      <p:cBhvr>
                                        <p:cTn id="16" dur="1000"/>
                                        <p:tgtEl>
                                          <p:spTgt spid="844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457200" y="533400"/>
            <a:ext cx="4267200" cy="990600"/>
          </a:xfrm>
          <a:ln>
            <a:solidFill>
              <a:schemeClr val="accent1"/>
            </a:solidFill>
          </a:ln>
        </p:spPr>
        <p:txBody>
          <a:bodyPr>
            <a:normAutofit/>
          </a:bodyPr>
          <a:lstStyle/>
          <a:p>
            <a:r>
              <a:rPr lang="en-US" altLang="en-US" dirty="0"/>
              <a:t>Perpetual Motion</a:t>
            </a:r>
            <a:endParaRPr lang="en-CA" altLang="en-US" dirty="0"/>
          </a:p>
        </p:txBody>
      </p:sp>
      <p:sp>
        <p:nvSpPr>
          <p:cNvPr id="1057796" name="Rectangle 4"/>
          <p:cNvSpPr>
            <a:spLocks noChangeArrowheads="1"/>
          </p:cNvSpPr>
          <p:nvPr/>
        </p:nvSpPr>
        <p:spPr bwMode="auto">
          <a:xfrm>
            <a:off x="304800" y="1981200"/>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2575" indent="-282575">
              <a:defRPr sz="2400">
                <a:solidFill>
                  <a:schemeClr val="tx1"/>
                </a:solidFill>
                <a:latin typeface="Times New Roman" pitchFamily="18" charset="0"/>
              </a:defRPr>
            </a:lvl1pPr>
            <a:lvl2pPr marL="466725"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b="1">
                <a:latin typeface="Arial" charset="0"/>
              </a:rPr>
              <a:t>6.</a:t>
            </a:r>
            <a:r>
              <a:rPr lang="en-US" altLang="en-US">
                <a:latin typeface="Arial" charset="0"/>
              </a:rPr>
              <a:t> </a:t>
            </a:r>
            <a:r>
              <a:rPr lang="en-US" altLang="en-US">
                <a:solidFill>
                  <a:srgbClr val="000000"/>
                </a:solidFill>
                <a:latin typeface="Arial" charset="0"/>
              </a:rPr>
              <a:t>New and better jobs, and...</a:t>
            </a:r>
          </a:p>
        </p:txBody>
      </p:sp>
      <p:sp>
        <p:nvSpPr>
          <p:cNvPr id="1057797" name="Rectangle 5"/>
          <p:cNvSpPr>
            <a:spLocks noChangeArrowheads="1"/>
          </p:cNvSpPr>
          <p:nvPr/>
        </p:nvSpPr>
        <p:spPr bwMode="auto">
          <a:xfrm>
            <a:off x="304800" y="3124200"/>
            <a:ext cx="2362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2575" indent="-282575">
              <a:defRPr sz="2400">
                <a:solidFill>
                  <a:schemeClr val="tx1"/>
                </a:solidFill>
                <a:latin typeface="Times New Roman" pitchFamily="18" charset="0"/>
              </a:defRPr>
            </a:lvl1pPr>
            <a:lvl2pPr marL="466725"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b="1">
                <a:latin typeface="Arial" charset="0"/>
              </a:rPr>
              <a:t>7.</a:t>
            </a:r>
            <a:r>
              <a:rPr lang="en-US" altLang="en-US">
                <a:solidFill>
                  <a:srgbClr val="FFFFFF"/>
                </a:solidFill>
                <a:latin typeface="Arial" charset="0"/>
              </a:rPr>
              <a:t> </a:t>
            </a:r>
            <a:r>
              <a:rPr lang="en-US" altLang="en-US">
                <a:solidFill>
                  <a:srgbClr val="000000"/>
                </a:solidFill>
                <a:latin typeface="Arial" charset="0"/>
              </a:rPr>
              <a:t>More leisure and more consumption goods and services. </a:t>
            </a:r>
          </a:p>
        </p:txBody>
      </p:sp>
      <p:pic>
        <p:nvPicPr>
          <p:cNvPr id="1057799" name="Picture 8" descr="fig10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09" name="Picture 9" descr="fig100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0" name="Picture 10" descr="fig100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1" name="Picture 11" descr="fig1004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2" name="Picture 12" descr="fig1004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3" name="Picture 13" descr="fig1004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4" name="Picture 14" descr="fig1004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96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44813"/>
                                        </p:tgtEl>
                                        <p:attrNameLst>
                                          <p:attrName>style.visibility</p:attrName>
                                        </p:attrNameLst>
                                      </p:cBhvr>
                                      <p:to>
                                        <p:strVal val="visible"/>
                                      </p:to>
                                    </p:set>
                                    <p:animEffect transition="in" filter="wipe(up)">
                                      <p:cBhvr>
                                        <p:cTn id="7" dur="1000"/>
                                        <p:tgtEl>
                                          <p:spTgt spid="844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7797"/>
                                        </p:tgtEl>
                                        <p:attrNameLst>
                                          <p:attrName>style.visibility</p:attrName>
                                        </p:attrNameLst>
                                      </p:cBhvr>
                                      <p:to>
                                        <p:strVal val="visible"/>
                                      </p:to>
                                    </p:set>
                                    <p:animEffect transition="in" filter="wipe(left)">
                                      <p:cBhvr>
                                        <p:cTn id="12" dur="500"/>
                                        <p:tgtEl>
                                          <p:spTgt spid="1057797"/>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844814"/>
                                        </p:tgtEl>
                                        <p:attrNameLst>
                                          <p:attrName>style.visibility</p:attrName>
                                        </p:attrNameLst>
                                      </p:cBhvr>
                                      <p:to>
                                        <p:strVal val="visible"/>
                                      </p:to>
                                    </p:set>
                                    <p:animEffect transition="in" filter="wipe(right)">
                                      <p:cBhvr>
                                        <p:cTn id="16" dur="1000"/>
                                        <p:tgtEl>
                                          <p:spTgt spid="844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457200" y="533400"/>
            <a:ext cx="4267200" cy="990600"/>
          </a:xfrm>
          <a:ln>
            <a:solidFill>
              <a:schemeClr val="accent1"/>
            </a:solidFill>
          </a:ln>
        </p:spPr>
        <p:txBody>
          <a:bodyPr>
            <a:normAutofit/>
          </a:bodyPr>
          <a:lstStyle/>
          <a:p>
            <a:r>
              <a:rPr lang="en-US" altLang="en-US" dirty="0"/>
              <a:t>Perpetual Motion</a:t>
            </a:r>
            <a:endParaRPr lang="en-CA" altLang="en-US" dirty="0"/>
          </a:p>
        </p:txBody>
      </p:sp>
      <p:sp>
        <p:nvSpPr>
          <p:cNvPr id="844807" name="Rectangle 7"/>
          <p:cNvSpPr>
            <a:spLocks noChangeArrowheads="1"/>
          </p:cNvSpPr>
          <p:nvPr/>
        </p:nvSpPr>
        <p:spPr bwMode="auto">
          <a:xfrm>
            <a:off x="304800" y="1828800"/>
            <a:ext cx="2743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339725">
              <a:defRPr sz="2400">
                <a:solidFill>
                  <a:schemeClr val="tx1"/>
                </a:solidFill>
                <a:latin typeface="Times New Roman" pitchFamily="18" charset="0"/>
              </a:defRPr>
            </a:lvl1pPr>
            <a:lvl2pPr marL="969963" indent="-457200" defTabSz="339725">
              <a:defRPr sz="2400">
                <a:solidFill>
                  <a:schemeClr val="tx1"/>
                </a:solidFill>
                <a:latin typeface="Times New Roman" pitchFamily="18" charset="0"/>
              </a:defRPr>
            </a:lvl2pPr>
            <a:lvl3pPr marL="1541463" indent="-457200" defTabSz="339725">
              <a:defRPr sz="2400">
                <a:solidFill>
                  <a:schemeClr val="tx1"/>
                </a:solidFill>
                <a:latin typeface="Times New Roman" pitchFamily="18" charset="0"/>
              </a:defRPr>
            </a:lvl3pPr>
            <a:lvl4pPr marL="2112963" indent="-457200" defTabSz="339725">
              <a:defRPr sz="2400">
                <a:solidFill>
                  <a:schemeClr val="tx1"/>
                </a:solidFill>
                <a:latin typeface="Times New Roman" pitchFamily="18" charset="0"/>
              </a:defRPr>
            </a:lvl4pPr>
            <a:lvl5pPr marL="2684463" indent="-457200" defTabSz="339725">
              <a:defRPr sz="2400">
                <a:solidFill>
                  <a:schemeClr val="tx1"/>
                </a:solidFill>
                <a:latin typeface="Times New Roman" pitchFamily="18" charset="0"/>
              </a:defRPr>
            </a:lvl5pPr>
            <a:lvl6pPr marL="3141663" indent="-457200" defTabSz="339725" fontAlgn="base">
              <a:spcBef>
                <a:spcPct val="0"/>
              </a:spcBef>
              <a:spcAft>
                <a:spcPct val="0"/>
              </a:spcAft>
              <a:defRPr sz="2400">
                <a:solidFill>
                  <a:schemeClr val="tx1"/>
                </a:solidFill>
                <a:latin typeface="Times New Roman" pitchFamily="18" charset="0"/>
              </a:defRPr>
            </a:lvl6pPr>
            <a:lvl7pPr marL="3598863" indent="-457200" defTabSz="339725" fontAlgn="base">
              <a:spcBef>
                <a:spcPct val="0"/>
              </a:spcBef>
              <a:spcAft>
                <a:spcPct val="0"/>
              </a:spcAft>
              <a:defRPr sz="2400">
                <a:solidFill>
                  <a:schemeClr val="tx1"/>
                </a:solidFill>
                <a:latin typeface="Times New Roman" pitchFamily="18" charset="0"/>
              </a:defRPr>
            </a:lvl7pPr>
            <a:lvl8pPr marL="4056063" indent="-457200" defTabSz="339725" fontAlgn="base">
              <a:spcBef>
                <a:spcPct val="0"/>
              </a:spcBef>
              <a:spcAft>
                <a:spcPct val="0"/>
              </a:spcAft>
              <a:defRPr sz="2400">
                <a:solidFill>
                  <a:schemeClr val="tx1"/>
                </a:solidFill>
                <a:latin typeface="Times New Roman" pitchFamily="18" charset="0"/>
              </a:defRPr>
            </a:lvl8pPr>
            <a:lvl9pPr marL="4513263" indent="-457200" defTabSz="339725" fontAlgn="base">
              <a:spcBef>
                <a:spcPct val="0"/>
              </a:spcBef>
              <a:spcAft>
                <a:spcPct val="0"/>
              </a:spcAft>
              <a:defRPr sz="2400">
                <a:solidFill>
                  <a:schemeClr val="tx1"/>
                </a:solidFill>
                <a:latin typeface="Times New Roman" pitchFamily="18" charset="0"/>
              </a:defRPr>
            </a:lvl9pPr>
          </a:lstStyle>
          <a:p>
            <a:r>
              <a:rPr lang="en-US" altLang="en-US">
                <a:solidFill>
                  <a:srgbClr val="000000"/>
                </a:solidFill>
                <a:latin typeface="Arial" charset="0"/>
              </a:rPr>
              <a:t>The result is...</a:t>
            </a:r>
          </a:p>
          <a:p>
            <a:endParaRPr lang="en-US" altLang="en-US" b="1">
              <a:latin typeface="Arial" charset="0"/>
            </a:endParaRPr>
          </a:p>
          <a:p>
            <a:r>
              <a:rPr lang="en-US" altLang="en-US" b="1">
                <a:solidFill>
                  <a:srgbClr val="000000"/>
                </a:solidFill>
                <a:latin typeface="Arial" charset="0"/>
              </a:rPr>
              <a:t> 8.</a:t>
            </a:r>
            <a:r>
              <a:rPr lang="en-US" altLang="en-US">
                <a:solidFill>
                  <a:srgbClr val="000000"/>
                </a:solidFill>
                <a:latin typeface="Arial" charset="0"/>
              </a:rPr>
              <a:t> A higher 	standard 	of 	living.</a:t>
            </a:r>
          </a:p>
          <a:p>
            <a:endParaRPr lang="en-US" altLang="en-US">
              <a:solidFill>
                <a:srgbClr val="000000"/>
              </a:solidFill>
              <a:latin typeface="Arial" charset="0"/>
            </a:endParaRPr>
          </a:p>
          <a:p>
            <a:r>
              <a:rPr lang="en-US" altLang="en-US">
                <a:solidFill>
                  <a:srgbClr val="000000"/>
                </a:solidFill>
                <a:latin typeface="Arial" charset="0"/>
              </a:rPr>
              <a:t>But people want a yet higher standard of living, and the growth process continues. </a:t>
            </a:r>
          </a:p>
        </p:txBody>
      </p:sp>
      <p:pic>
        <p:nvPicPr>
          <p:cNvPr id="844816" name="Picture 8" descr="fig10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09" name="Picture 9" descr="fig100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0" name="Picture 10" descr="fig100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1" name="Picture 11" descr="fig1004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2" name="Picture 12" descr="fig1004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3" name="Picture 13" descr="fig1004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4" name="Picture 14" descr="fig1004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4815" name="Picture 15" descr="fig1004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1600200"/>
            <a:ext cx="5943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670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4807">
                                            <p:txEl>
                                              <p:pRg st="2" end="2"/>
                                            </p:txEl>
                                          </p:spTgt>
                                        </p:tgtEl>
                                        <p:attrNameLst>
                                          <p:attrName>style.visibility</p:attrName>
                                        </p:attrNameLst>
                                      </p:cBhvr>
                                      <p:to>
                                        <p:strVal val="visible"/>
                                      </p:to>
                                    </p:set>
                                    <p:animEffect transition="in" filter="wipe(left)">
                                      <p:cBhvr>
                                        <p:cTn id="7" dur="500"/>
                                        <p:tgtEl>
                                          <p:spTgt spid="844807">
                                            <p:txEl>
                                              <p:pRg st="2" end="2"/>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844815"/>
                                        </p:tgtEl>
                                        <p:attrNameLst>
                                          <p:attrName>style.visibility</p:attrName>
                                        </p:attrNameLst>
                                      </p:cBhvr>
                                      <p:to>
                                        <p:strVal val="visible"/>
                                      </p:to>
                                    </p:set>
                                    <p:animEffect transition="in" filter="wipe(right)">
                                      <p:cBhvr>
                                        <p:cTn id="11" dur="1000"/>
                                        <p:tgtEl>
                                          <p:spTgt spid="8448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44807">
                                            <p:txEl>
                                              <p:pRg st="4" end="4"/>
                                            </p:txEl>
                                          </p:spTgt>
                                        </p:tgtEl>
                                        <p:attrNameLst>
                                          <p:attrName>style.visibility</p:attrName>
                                        </p:attrNameLst>
                                      </p:cBhvr>
                                      <p:to>
                                        <p:strVal val="visible"/>
                                      </p:to>
                                    </p:set>
                                    <p:animEffect transition="in" filter="wipe(left)">
                                      <p:cBhvr>
                                        <p:cTn id="16" dur="500"/>
                                        <p:tgtEl>
                                          <p:spTgt spid="8448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533400"/>
            <a:ext cx="8229600" cy="838200"/>
          </a:xfrm>
          <a:ln>
            <a:solidFill>
              <a:schemeClr val="accent1"/>
            </a:solidFill>
          </a:ln>
        </p:spPr>
        <p:txBody>
          <a:bodyPr/>
          <a:lstStyle/>
          <a:p>
            <a:r>
              <a:rPr lang="en-US" altLang="en-US" dirty="0"/>
              <a:t>Benefits of Economic Growth </a:t>
            </a:r>
            <a:endParaRPr lang="en-US" altLang="en-US" sz="1100" dirty="0"/>
          </a:p>
        </p:txBody>
      </p:sp>
      <p:sp>
        <p:nvSpPr>
          <p:cNvPr id="17411" name="Content Placeholder 2"/>
          <p:cNvSpPr>
            <a:spLocks noGrp="1"/>
          </p:cNvSpPr>
          <p:nvPr>
            <p:ph idx="1"/>
          </p:nvPr>
        </p:nvSpPr>
        <p:spPr>
          <a:xfrm>
            <a:off x="228600" y="1676400"/>
            <a:ext cx="4724400" cy="4648200"/>
          </a:xfrm>
        </p:spPr>
        <p:style>
          <a:lnRef idx="2">
            <a:schemeClr val="accent1"/>
          </a:lnRef>
          <a:fillRef idx="1">
            <a:schemeClr val="lt1"/>
          </a:fillRef>
          <a:effectRef idx="0">
            <a:schemeClr val="accent1"/>
          </a:effectRef>
          <a:fontRef idx="minor">
            <a:schemeClr val="dk1"/>
          </a:fontRef>
        </p:style>
        <p:txBody>
          <a:bodyPr/>
          <a:lstStyle/>
          <a:p>
            <a:pPr marL="514350" indent="-514350">
              <a:buFont typeface="Arial Black" pitchFamily="34" charset="0"/>
              <a:buAutoNum type="arabicPeriod"/>
            </a:pPr>
            <a:r>
              <a:rPr lang="en-US" altLang="en-US" dirty="0"/>
              <a:t>Higher Standard of Living</a:t>
            </a:r>
          </a:p>
          <a:p>
            <a:pPr marL="514350" indent="-514350">
              <a:buFont typeface="Arial Black" pitchFamily="34" charset="0"/>
              <a:buAutoNum type="arabicPeriod"/>
            </a:pPr>
            <a:r>
              <a:rPr lang="en-US" altLang="en-US" dirty="0"/>
              <a:t>New and Better Jobs</a:t>
            </a:r>
          </a:p>
          <a:p>
            <a:pPr marL="514350" indent="-514350">
              <a:buFont typeface="Arial Black" pitchFamily="34" charset="0"/>
              <a:buAutoNum type="arabicPeriod"/>
            </a:pPr>
            <a:r>
              <a:rPr lang="en-US" altLang="en-US" dirty="0"/>
              <a:t>New and Better Products</a:t>
            </a:r>
          </a:p>
          <a:p>
            <a:pPr marL="514350" indent="-514350">
              <a:buFont typeface="Arial Black" pitchFamily="34" charset="0"/>
              <a:buAutoNum type="arabicPeriod"/>
            </a:pPr>
            <a:r>
              <a:rPr lang="en-US" altLang="en-US" dirty="0"/>
              <a:t>More Leisure</a:t>
            </a:r>
          </a:p>
          <a:p>
            <a:pPr marL="514350" indent="-514350">
              <a:buFont typeface="Arial Black" pitchFamily="34" charset="0"/>
              <a:buAutoNum type="arabicPeriod"/>
            </a:pPr>
            <a:r>
              <a:rPr lang="en-US" altLang="en-US" dirty="0"/>
              <a:t>New and Better Techniques</a:t>
            </a:r>
          </a:p>
          <a:p>
            <a:pPr marL="514350" indent="-514350">
              <a:buFont typeface="Arial Black" pitchFamily="34" charset="0"/>
              <a:buAutoNum type="arabicPeriod"/>
            </a:pPr>
            <a:r>
              <a:rPr lang="en-US" altLang="en-US" dirty="0"/>
              <a:t>Innovation</a:t>
            </a:r>
          </a:p>
          <a:p>
            <a:pPr marL="514350" indent="-514350">
              <a:buFont typeface="Arial Black" pitchFamily="34" charset="0"/>
              <a:buAutoNum type="arabicPeriod"/>
            </a:pPr>
            <a:r>
              <a:rPr lang="en-US" altLang="en-US" dirty="0"/>
              <a:t>New Firms Born and old firms die (What do we call this?)</a:t>
            </a:r>
          </a:p>
          <a:p>
            <a:pPr marL="514350" indent="-514350">
              <a:buFont typeface="Arial Black" pitchFamily="34" charset="0"/>
              <a:buAutoNum type="arabicPeriod"/>
            </a:pPr>
            <a:endParaRPr lang="en-US" altLang="en-US" dirty="0"/>
          </a:p>
          <a:p>
            <a:pPr marL="514350" indent="-514350">
              <a:buFont typeface="Arial Black" pitchFamily="34" charset="0"/>
              <a:buAutoNum type="arabicPeriod"/>
            </a:pPr>
            <a:endParaRPr lang="en-US" altLang="en-US" dirty="0"/>
          </a:p>
        </p:txBody>
      </p:sp>
      <p:pic>
        <p:nvPicPr>
          <p:cNvPr id="8194" name="Picture 2" descr="https://i.chzbgr.com/maxW500/5231768064/h99686B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619500" cy="39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13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UNIT 6: Economic Growth</a:t>
            </a:r>
          </a:p>
        </p:txBody>
      </p:sp>
      <p:sp>
        <p:nvSpPr>
          <p:cNvPr id="3" name="Subtitle 2"/>
          <p:cNvSpPr>
            <a:spLocks noGrp="1"/>
          </p:cNvSpPr>
          <p:nvPr>
            <p:ph type="subTitle" idx="1"/>
          </p:nvPr>
        </p:nvSpPr>
        <p:spPr>
          <a:xfrm>
            <a:off x="685800" y="3505200"/>
            <a:ext cx="6400800" cy="22860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en-US" dirty="0"/>
              <a:t>When you have completed this unit, you will be able to: </a:t>
            </a:r>
          </a:p>
          <a:p>
            <a:pPr marL="457200" indent="-457200">
              <a:buAutoNum type="arabicPeriod"/>
            </a:pPr>
            <a:r>
              <a:rPr lang="en-US" dirty="0"/>
              <a:t>Define and calculate the economic growth rate, and real GDP per capita growth rate</a:t>
            </a:r>
          </a:p>
          <a:p>
            <a:pPr marL="457200" indent="-457200">
              <a:buAutoNum type="arabicPeriod"/>
            </a:pPr>
            <a:r>
              <a:rPr lang="en-US" dirty="0"/>
              <a:t>Identify the determinants/sources of economic growth</a:t>
            </a:r>
          </a:p>
          <a:p>
            <a:pPr marL="457200" indent="-457200">
              <a:buAutoNum type="arabicPeriod"/>
            </a:pPr>
            <a:r>
              <a:rPr lang="en-US" dirty="0"/>
              <a:t>Describe the policies that might speed economic growth</a:t>
            </a:r>
          </a:p>
          <a:p>
            <a:pPr marL="457200" indent="-457200">
              <a:buAutoNum type="arabicPeriod"/>
            </a:pPr>
            <a:endParaRPr lang="en-US" dirty="0"/>
          </a:p>
        </p:txBody>
      </p:sp>
    </p:spTree>
    <p:extLst>
      <p:ext uri="{BB962C8B-B14F-4D97-AF65-F5344CB8AC3E}">
        <p14:creationId xmlns:p14="http://schemas.microsoft.com/office/powerpoint/2010/main" val="339742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762000"/>
          </a:xfrm>
          <a:ln>
            <a:solidFill>
              <a:schemeClr val="accent1"/>
            </a:solidFill>
          </a:ln>
        </p:spPr>
        <p:txBody>
          <a:bodyPr/>
          <a:lstStyle/>
          <a:p>
            <a:pPr algn="ctr"/>
            <a:r>
              <a:rPr lang="en-US" dirty="0"/>
              <a:t>Preconditions of Economic Growth</a:t>
            </a:r>
          </a:p>
        </p:txBody>
      </p:sp>
      <p:sp>
        <p:nvSpPr>
          <p:cNvPr id="3" name="Content Placeholder 2"/>
          <p:cNvSpPr>
            <a:spLocks noGrp="1"/>
          </p:cNvSpPr>
          <p:nvPr>
            <p:ph idx="1"/>
          </p:nvPr>
        </p:nvSpPr>
        <p:spPr>
          <a:xfrm>
            <a:off x="4267200" y="1600200"/>
            <a:ext cx="4648200" cy="5105400"/>
          </a:xfrm>
        </p:spPr>
        <p:style>
          <a:lnRef idx="2">
            <a:schemeClr val="accent1"/>
          </a:lnRef>
          <a:fillRef idx="1">
            <a:schemeClr val="lt1"/>
          </a:fillRef>
          <a:effectRef idx="0">
            <a:schemeClr val="accent1"/>
          </a:effectRef>
          <a:fontRef idx="minor">
            <a:schemeClr val="dk1"/>
          </a:fontRef>
        </p:style>
        <p:txBody>
          <a:bodyPr>
            <a:normAutofit fontScale="92500"/>
          </a:bodyPr>
          <a:lstStyle/>
          <a:p>
            <a:pPr marL="182880" lvl="1"/>
            <a:r>
              <a:rPr lang="en-US" u="sng" dirty="0">
                <a:solidFill>
                  <a:srgbClr val="00B050"/>
                </a:solidFill>
              </a:rPr>
              <a:t>Economic Freedom</a:t>
            </a:r>
            <a:r>
              <a:rPr lang="en-US" dirty="0"/>
              <a:t>: </a:t>
            </a:r>
            <a:r>
              <a:rPr lang="en-US" altLang="en-US" dirty="0"/>
              <a:t>the fundamental precondition for creating the incentives that lead to economic growth. People are able to make personal choices, their private property is protected, and they are free to buy and sell in markets.</a:t>
            </a:r>
          </a:p>
          <a:p>
            <a:pPr marL="182880" lvl="1"/>
            <a:r>
              <a:rPr lang="en-US" altLang="en-US" u="sng" dirty="0">
                <a:solidFill>
                  <a:srgbClr val="00B050"/>
                </a:solidFill>
              </a:rPr>
              <a:t>Property Rights</a:t>
            </a:r>
            <a:r>
              <a:rPr lang="en-US" altLang="en-US" dirty="0"/>
              <a:t>: the social arrangements that govern the protection of private property. Economic freedom requires the protection of private property—the factors of production and goods that people own.</a:t>
            </a:r>
            <a:endParaRPr lang="en-US" altLang="en-US" dirty="0">
              <a:latin typeface="Charcoal" charset="0"/>
            </a:endParaRPr>
          </a:p>
          <a:p>
            <a:pPr marL="182880" lvl="1"/>
            <a:r>
              <a:rPr lang="en-US" altLang="en-US" u="sng" dirty="0">
                <a:solidFill>
                  <a:srgbClr val="00B050"/>
                </a:solidFill>
              </a:rPr>
              <a:t>Free Markets/Trade</a:t>
            </a:r>
            <a:r>
              <a:rPr lang="en-US" altLang="en-US" dirty="0"/>
              <a:t>: the ability to pursue self-interest.   </a:t>
            </a:r>
          </a:p>
          <a:p>
            <a:pPr marL="182880" lvl="1"/>
            <a:r>
              <a:rPr lang="en-US" altLang="en-US" u="sng" dirty="0">
                <a:solidFill>
                  <a:srgbClr val="00B050"/>
                </a:solidFill>
              </a:rPr>
              <a:t>Efficient financial institutions</a:t>
            </a:r>
          </a:p>
          <a:p>
            <a:pPr marL="182880" lvl="1"/>
            <a:r>
              <a:rPr lang="en-US" altLang="en-US" u="sng" dirty="0">
                <a:solidFill>
                  <a:srgbClr val="00B050"/>
                </a:solidFill>
              </a:rPr>
              <a:t>Literacy/Education</a:t>
            </a:r>
          </a:p>
          <a:p>
            <a:pPr marL="182880" lvl="1"/>
            <a:endParaRPr lang="en-US" altLang="en-US" dirty="0"/>
          </a:p>
          <a:p>
            <a:pPr marL="182880" lvl="1"/>
            <a:endParaRPr lang="en-US" altLang="en-US" dirty="0"/>
          </a:p>
          <a:p>
            <a:pPr marL="182880" lvl="1"/>
            <a:endParaRPr lang="en-US" altLang="en-US" dirty="0"/>
          </a:p>
          <a:p>
            <a:endParaRPr lang="en-US" dirty="0"/>
          </a:p>
        </p:txBody>
      </p:sp>
      <p:pic>
        <p:nvPicPr>
          <p:cNvPr id="9218" name="Picture 2" descr="http://www.inspiration111.com/wp-content/uploads/2013/03/braveheart-movie-quo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3505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44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a:ln>
            <a:solidFill>
              <a:schemeClr val="accent1"/>
            </a:solidFill>
          </a:ln>
        </p:spPr>
        <p:txBody>
          <a:bodyPr/>
          <a:lstStyle/>
          <a:p>
            <a:pPr algn="ctr"/>
            <a:r>
              <a:rPr lang="en-US" dirty="0"/>
              <a:t>How can we achieve faster growth? </a:t>
            </a:r>
          </a:p>
        </p:txBody>
      </p:sp>
      <p:sp>
        <p:nvSpPr>
          <p:cNvPr id="3" name="Content Placeholder 2"/>
          <p:cNvSpPr>
            <a:spLocks noGrp="1"/>
          </p:cNvSpPr>
          <p:nvPr>
            <p:ph idx="1"/>
          </p:nvPr>
        </p:nvSpPr>
        <p:spPr>
          <a:xfrm>
            <a:off x="457200" y="1600200"/>
            <a:ext cx="5029200" cy="4876800"/>
          </a:xfrm>
        </p:spPr>
        <p:style>
          <a:lnRef idx="2">
            <a:schemeClr val="accent1"/>
          </a:lnRef>
          <a:fillRef idx="1">
            <a:schemeClr val="lt1"/>
          </a:fillRef>
          <a:effectRef idx="0">
            <a:schemeClr val="accent1"/>
          </a:effectRef>
          <a:fontRef idx="minor">
            <a:schemeClr val="dk1"/>
          </a:fontRef>
        </p:style>
        <p:txBody>
          <a:bodyPr/>
          <a:lstStyle/>
          <a:p>
            <a:r>
              <a:rPr lang="en-US" altLang="en-US" dirty="0"/>
              <a:t>Create incentive mechanism - $$$$</a:t>
            </a:r>
          </a:p>
          <a:p>
            <a:r>
              <a:rPr lang="en-US" altLang="en-US" dirty="0"/>
              <a:t>Encourage Savings = $ for “I” – This happens through bank loans</a:t>
            </a:r>
          </a:p>
          <a:p>
            <a:r>
              <a:rPr lang="en-US" altLang="en-US" dirty="0"/>
              <a:t>Encourage research and development = innovation</a:t>
            </a:r>
          </a:p>
          <a:p>
            <a:r>
              <a:rPr lang="en-US" altLang="en-US" dirty="0"/>
              <a:t>Encourage international trade.  Creates higher levels of economic efficiency and cheaper inputs</a:t>
            </a:r>
          </a:p>
          <a:p>
            <a:r>
              <a:rPr lang="en-US" altLang="en-US" dirty="0"/>
              <a:t>Improve quality of education = Why? </a:t>
            </a:r>
          </a:p>
          <a:p>
            <a:endParaRPr lang="en-US" altLang="en-US" dirty="0"/>
          </a:p>
          <a:p>
            <a:endParaRPr lang="en-US" dirty="0"/>
          </a:p>
        </p:txBody>
      </p:sp>
      <p:pic>
        <p:nvPicPr>
          <p:cNvPr id="20482" name="Picture 2" descr="http://www.cartoonstock.com/newscartoons/cartoonists/pju/lowres/children-school-pupils-pupil-primary-infants-pjun842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430" y="2057399"/>
            <a:ext cx="32004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a:ln>
            <a:solidFill>
              <a:schemeClr val="accent1"/>
            </a:solidFill>
          </a:ln>
        </p:spPr>
        <p:txBody>
          <a:bodyPr>
            <a:normAutofit fontScale="90000"/>
          </a:bodyPr>
          <a:lstStyle/>
          <a:p>
            <a:r>
              <a:rPr lang="en-US" dirty="0"/>
              <a:t>Policies to Promote Economic Growth</a:t>
            </a:r>
          </a:p>
        </p:txBody>
      </p:sp>
      <p:sp>
        <p:nvSpPr>
          <p:cNvPr id="3" name="Content Placeholder 2"/>
          <p:cNvSpPr>
            <a:spLocks noGrp="1"/>
          </p:cNvSpPr>
          <p:nvPr>
            <p:ph idx="1"/>
          </p:nvPr>
        </p:nvSpPr>
        <p:spPr>
          <a:xfrm>
            <a:off x="4343400" y="1600200"/>
            <a:ext cx="4343400" cy="48768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b="1" dirty="0"/>
              <a:t>Fiscal</a:t>
            </a:r>
            <a:r>
              <a:rPr lang="en-US" dirty="0"/>
              <a:t> </a:t>
            </a:r>
            <a:r>
              <a:rPr lang="en-US" b="1" dirty="0"/>
              <a:t>Policy(taxes</a:t>
            </a:r>
            <a:r>
              <a:rPr lang="en-US" dirty="0"/>
              <a:t>): aimed at investment, not consumption (tax credits for more capital)</a:t>
            </a:r>
          </a:p>
          <a:p>
            <a:r>
              <a:rPr lang="en-US" b="1" dirty="0"/>
              <a:t>Fiscal Policy (Spending</a:t>
            </a:r>
            <a:r>
              <a:rPr lang="en-US" dirty="0"/>
              <a:t>): aimed at higher quality education and infrastructure. </a:t>
            </a:r>
          </a:p>
          <a:p>
            <a:r>
              <a:rPr lang="en-US" b="1" dirty="0"/>
              <a:t>Monetary Policy</a:t>
            </a:r>
            <a:r>
              <a:rPr lang="en-US" dirty="0"/>
              <a:t>: lower interest rates to create more investment and increase capital.  </a:t>
            </a:r>
          </a:p>
          <a:p>
            <a:r>
              <a:rPr lang="en-US" dirty="0"/>
              <a:t>Short Run impacts = increase AD</a:t>
            </a:r>
          </a:p>
          <a:p>
            <a:r>
              <a:rPr lang="en-US" dirty="0"/>
              <a:t>Long Run impacts = increase SRAS (productivity between human capital and infrastructure). </a:t>
            </a:r>
          </a:p>
          <a:p>
            <a:endParaRPr lang="en-US" dirty="0"/>
          </a:p>
        </p:txBody>
      </p:sp>
      <p:pic>
        <p:nvPicPr>
          <p:cNvPr id="22530" name="Picture 2" descr="http://1.bp.blogspot.com/-I0Mi5GdpwBI/T0N62zzjL3I/AAAAAAAACaA/i2OC6FzZBkE/s1600/Screen+shot+2012-02-21+at+5.05.57+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5010"/>
            <a:ext cx="41148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7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a:t>Growth vs. Return to Full Employment</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altLang="en-US" dirty="0"/>
              <a:t>Growth = right shift of the PPF or LRAS</a:t>
            </a:r>
          </a:p>
          <a:p>
            <a:pPr lvl="1"/>
            <a:r>
              <a:rPr lang="en-US" altLang="en-US" sz="2200" dirty="0"/>
              <a:t>Caused by the four supply factors: (1) Increase quantity and quality of natural resources, (2) increase quantity and quality of human capital, (3) increase in supply (stock) of capital goods, (4) improved technology. </a:t>
            </a:r>
          </a:p>
          <a:p>
            <a:r>
              <a:rPr lang="en-US" altLang="en-US" dirty="0"/>
              <a:t>All other increases in </a:t>
            </a:r>
            <a:r>
              <a:rPr lang="en-US" altLang="en-US" dirty="0" err="1"/>
              <a:t>rGDP</a:t>
            </a:r>
            <a:r>
              <a:rPr lang="en-US" altLang="en-US" dirty="0"/>
              <a:t> (AS or AD) are called “progress toward full employment”.  These would be increases that move the economy out of recession.  </a:t>
            </a:r>
          </a:p>
          <a:p>
            <a:endParaRPr lang="en-US" dirty="0"/>
          </a:p>
        </p:txBody>
      </p:sp>
    </p:spTree>
    <p:extLst>
      <p:ext uri="{BB962C8B-B14F-4D97-AF65-F5344CB8AC3E}">
        <p14:creationId xmlns:p14="http://schemas.microsoft.com/office/powerpoint/2010/main" val="121261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ln>
            <a:solidFill>
              <a:schemeClr val="accent1"/>
            </a:solidFill>
          </a:ln>
        </p:spPr>
        <p:txBody>
          <a:bodyPr>
            <a:normAutofit fontScale="90000"/>
          </a:bodyPr>
          <a:lstStyle/>
          <a:p>
            <a:r>
              <a:rPr lang="en-US" altLang="en-US" dirty="0"/>
              <a:t>Growth or Recovery – </a:t>
            </a:r>
            <a:r>
              <a:rPr lang="en-US" altLang="en-US" sz="3200" dirty="0"/>
              <a:t>Draw the PPF, Phillips, and AS/AD graph and explain</a:t>
            </a:r>
          </a:p>
        </p:txBody>
      </p:sp>
      <p:sp>
        <p:nvSpPr>
          <p:cNvPr id="3" name="Content Placeholder 2"/>
          <p:cNvSpPr>
            <a:spLocks noGrp="1"/>
          </p:cNvSpPr>
          <p:nvPr>
            <p:ph idx="1"/>
          </p:nvPr>
        </p:nvSpPr>
        <p:spPr>
          <a:xfrm>
            <a:off x="457200" y="1752600"/>
            <a:ext cx="4648200" cy="4648200"/>
          </a:xfrm>
        </p:spPr>
        <p:style>
          <a:lnRef idx="2">
            <a:schemeClr val="accent1"/>
          </a:lnRef>
          <a:fillRef idx="1">
            <a:schemeClr val="lt1"/>
          </a:fillRef>
          <a:effectRef idx="0">
            <a:schemeClr val="accent1"/>
          </a:effectRef>
          <a:fontRef idx="minor">
            <a:schemeClr val="dk1"/>
          </a:fontRef>
        </p:style>
        <p:txBody>
          <a:bodyPr/>
          <a:lstStyle/>
          <a:p>
            <a:pPr marL="514350" indent="-514350">
              <a:buFont typeface="Arial Black" pitchFamily="34" charset="0"/>
              <a:buAutoNum type="arabicPeriod"/>
            </a:pPr>
            <a:r>
              <a:rPr lang="en-US" altLang="en-US" dirty="0"/>
              <a:t> For the month of November, U.S. unemployment was 6.5%.</a:t>
            </a:r>
          </a:p>
          <a:p>
            <a:pPr marL="514350" indent="-514350">
              <a:buFont typeface="Arial Black" pitchFamily="34" charset="0"/>
              <a:buAutoNum type="arabicPeriod"/>
            </a:pPr>
            <a:r>
              <a:rPr lang="en-US" altLang="en-US" dirty="0"/>
              <a:t>You are the Economist, what would you do??</a:t>
            </a:r>
          </a:p>
          <a:p>
            <a:pPr marL="514350" indent="-514350">
              <a:buFontTx/>
              <a:buNone/>
            </a:pPr>
            <a:r>
              <a:rPr lang="en-US" altLang="en-US" dirty="0"/>
              <a:t>     A.  Help the nation recover to the natural rate of unemployment.</a:t>
            </a:r>
          </a:p>
          <a:p>
            <a:pPr marL="514350" indent="-514350">
              <a:buFontTx/>
              <a:buNone/>
            </a:pPr>
            <a:r>
              <a:rPr lang="en-US" altLang="en-US" dirty="0"/>
              <a:t>     B.  After the recovery, how would you grow the economy?</a:t>
            </a:r>
          </a:p>
          <a:p>
            <a:pPr marL="514350" indent="-514350">
              <a:buFontTx/>
              <a:buNone/>
            </a:pPr>
            <a:endParaRPr lang="en-US" altLang="en-US" dirty="0"/>
          </a:p>
          <a:p>
            <a:pPr marL="514350" indent="-514350">
              <a:buFont typeface="Arial Black" pitchFamily="34" charset="0"/>
              <a:buAutoNum type="arabicPeriod"/>
            </a:pPr>
            <a:endParaRPr lang="en-US" altLang="en-US" dirty="0"/>
          </a:p>
        </p:txBody>
      </p:sp>
      <p:pic>
        <p:nvPicPr>
          <p:cNvPr id="21506" name="Picture 2" descr="http://s2.quickmeme.com/img/96/963743dfb437b3a52f233ed1d2a27f5838f296e8dc76b77a2319069e13d380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31623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02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as a Goal	</a:t>
            </a:r>
          </a:p>
        </p:txBody>
      </p:sp>
      <p:sp>
        <p:nvSpPr>
          <p:cNvPr id="3" name="Content Placeholder 2"/>
          <p:cNvSpPr>
            <a:spLocks noGrp="1"/>
          </p:cNvSpPr>
          <p:nvPr>
            <p:ph idx="1"/>
          </p:nvPr>
        </p:nvSpPr>
        <p:spPr/>
        <p:txBody>
          <a:bodyPr>
            <a:normAutofit fontScale="92500"/>
          </a:bodyPr>
          <a:lstStyle/>
          <a:p>
            <a:r>
              <a:rPr lang="en-US" dirty="0"/>
              <a:t>Growth is a widely held economic goal.</a:t>
            </a:r>
          </a:p>
          <a:p>
            <a:r>
              <a:rPr lang="en-US" dirty="0"/>
              <a:t>When a nation can expand its output relative to its population, generally speaking, good things happen…</a:t>
            </a:r>
          </a:p>
          <a:p>
            <a:pPr lvl="1"/>
            <a:r>
              <a:rPr lang="en-US" dirty="0"/>
              <a:t>Wages and incomes increase</a:t>
            </a:r>
          </a:p>
          <a:p>
            <a:pPr lvl="1"/>
            <a:r>
              <a:rPr lang="en-US" dirty="0"/>
              <a:t>Standard of living increase</a:t>
            </a:r>
          </a:p>
          <a:p>
            <a:pPr lvl="1"/>
            <a:r>
              <a:rPr lang="en-US" dirty="0"/>
              <a:t>Production increases</a:t>
            </a:r>
          </a:p>
          <a:p>
            <a:pPr lvl="1"/>
            <a:r>
              <a:rPr lang="en-US" dirty="0"/>
              <a:t>Unemployment decreases, etc.</a:t>
            </a:r>
          </a:p>
          <a:p>
            <a:pPr lvl="1"/>
            <a:endParaRPr lang="en-US" dirty="0"/>
          </a:p>
          <a:p>
            <a:r>
              <a:rPr lang="en-US" dirty="0"/>
              <a:t>A growing economy can, in short, lessen the burdens of scarcity by consuming more, and therefore, producing more.</a:t>
            </a:r>
          </a:p>
          <a:p>
            <a:pPr marL="0" indent="0">
              <a:buNone/>
            </a:pPr>
            <a:endParaRPr lang="en-US" dirty="0"/>
          </a:p>
          <a:p>
            <a:r>
              <a:rPr lang="en-US" dirty="0"/>
              <a:t>A growing economy means a nation is ready to undertake new endeavors by utilizing its goods and services more readily.</a:t>
            </a:r>
          </a:p>
        </p:txBody>
      </p:sp>
      <p:pic>
        <p:nvPicPr>
          <p:cNvPr id="4" name="Picture 3" descr="... - Greece Will Return to Economic Growth in 2014 ~ HellasFrap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438400"/>
            <a:ext cx="3083856" cy="1809750"/>
          </a:xfrm>
          <a:prstGeom prst="rect">
            <a:avLst/>
          </a:prstGeom>
        </p:spPr>
      </p:pic>
    </p:spTree>
    <p:extLst>
      <p:ext uri="{BB962C8B-B14F-4D97-AF65-F5344CB8AC3E}">
        <p14:creationId xmlns:p14="http://schemas.microsoft.com/office/powerpoint/2010/main" val="416796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a:ln>
            <a:solidFill>
              <a:schemeClr val="accent1"/>
            </a:solidFill>
          </a:ln>
        </p:spPr>
        <p:txBody>
          <a:bodyPr/>
          <a:lstStyle/>
          <a:p>
            <a:r>
              <a:rPr lang="en-US" dirty="0"/>
              <a:t>The Basics of Economic Growth</a:t>
            </a:r>
          </a:p>
        </p:txBody>
      </p:sp>
      <p:sp>
        <p:nvSpPr>
          <p:cNvPr id="3" name="Content Placeholder 2"/>
          <p:cNvSpPr>
            <a:spLocks noGrp="1"/>
          </p:cNvSpPr>
          <p:nvPr>
            <p:ph idx="1"/>
          </p:nvPr>
        </p:nvSpPr>
        <p:spPr>
          <a:xfrm>
            <a:off x="457200" y="1600200"/>
            <a:ext cx="4419600" cy="4267200"/>
          </a:xfrm>
        </p:spPr>
        <p:style>
          <a:lnRef idx="2">
            <a:schemeClr val="accent1"/>
          </a:lnRef>
          <a:fillRef idx="1">
            <a:schemeClr val="lt1"/>
          </a:fillRef>
          <a:effectRef idx="0">
            <a:schemeClr val="accent1"/>
          </a:effectRef>
          <a:fontRef idx="minor">
            <a:schemeClr val="dk1"/>
          </a:fontRef>
        </p:style>
        <p:txBody>
          <a:bodyPr/>
          <a:lstStyle/>
          <a:p>
            <a:pPr marL="182880" lvl="1"/>
            <a:r>
              <a:rPr lang="en-US" altLang="en-US" sz="2400" dirty="0"/>
              <a:t>Economic growth is </a:t>
            </a:r>
            <a:r>
              <a:rPr lang="en-US" altLang="en-US" sz="2400" dirty="0">
                <a:solidFill>
                  <a:srgbClr val="00B050"/>
                </a:solidFill>
              </a:rPr>
              <a:t>a sustained expansion of production possibilities measured as the increase in real GDP over a given period</a:t>
            </a:r>
            <a:r>
              <a:rPr lang="en-US" altLang="en-US" sz="2400" dirty="0"/>
              <a:t>.</a:t>
            </a:r>
          </a:p>
          <a:p>
            <a:r>
              <a:rPr lang="en-US" dirty="0"/>
              <a:t>How do we show economic growth graphically on a PPF?</a:t>
            </a:r>
          </a:p>
          <a:p>
            <a:r>
              <a:rPr lang="en-US" dirty="0"/>
              <a:t>We can calculate for the </a:t>
            </a:r>
            <a:r>
              <a:rPr lang="en-US" u="sng" dirty="0"/>
              <a:t>Economic growth rate</a:t>
            </a:r>
            <a:r>
              <a:rPr lang="en-US" dirty="0"/>
              <a:t> which is the annual percentage change of real GDP.  </a:t>
            </a:r>
          </a:p>
        </p:txBody>
      </p:sp>
      <p:pic>
        <p:nvPicPr>
          <p:cNvPr id="1026" name="Picture 2" descr="http://tutor2u.net/economics/revision-notes/economic-growt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0"/>
            <a:ext cx="3771900" cy="32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457200" y="533400"/>
            <a:ext cx="8229600" cy="609600"/>
          </a:xfrm>
          <a:ln>
            <a:solidFill>
              <a:schemeClr val="accent1"/>
            </a:solidFill>
          </a:ln>
        </p:spPr>
        <p:txBody>
          <a:bodyPr>
            <a:normAutofit fontScale="90000"/>
          </a:bodyPr>
          <a:lstStyle/>
          <a:p>
            <a:pPr algn="ctr"/>
            <a:r>
              <a:rPr lang="en-US" altLang="en-US" dirty="0"/>
              <a:t>Calculating Economic Growth Rate</a:t>
            </a:r>
            <a:endParaRPr lang="en-CA" altLang="en-US" dirty="0"/>
          </a:p>
        </p:txBody>
      </p:sp>
      <p:sp>
        <p:nvSpPr>
          <p:cNvPr id="771075" name="Rectangle 3"/>
          <p:cNvSpPr>
            <a:spLocks noGrp="1" noChangeArrowheads="1"/>
          </p:cNvSpPr>
          <p:nvPr>
            <p:ph type="body" idx="1"/>
          </p:nvPr>
        </p:nvSpPr>
        <p:spPr>
          <a:xfrm>
            <a:off x="533400" y="1447800"/>
            <a:ext cx="8001000" cy="762000"/>
          </a:xfrm>
        </p:spPr>
        <p:style>
          <a:lnRef idx="2">
            <a:schemeClr val="dk1"/>
          </a:lnRef>
          <a:fillRef idx="1">
            <a:schemeClr val="lt1"/>
          </a:fillRef>
          <a:effectRef idx="0">
            <a:schemeClr val="dk1"/>
          </a:effectRef>
          <a:fontRef idx="minor">
            <a:schemeClr val="dk1"/>
          </a:fontRef>
        </p:style>
        <p:txBody>
          <a:bodyPr/>
          <a:lstStyle/>
          <a:p>
            <a:pPr lvl="1"/>
            <a:r>
              <a:rPr lang="en-US" altLang="en-US" sz="2400" dirty="0"/>
              <a:t>To calculate this growth rate, we use the formula</a:t>
            </a:r>
            <a:r>
              <a:rPr lang="en-US" altLang="en-US" dirty="0"/>
              <a:t>:</a:t>
            </a:r>
          </a:p>
        </p:txBody>
      </p:sp>
      <p:grpSp>
        <p:nvGrpSpPr>
          <p:cNvPr id="771085" name="Group 13"/>
          <p:cNvGrpSpPr>
            <a:grpSpLocks/>
          </p:cNvGrpSpPr>
          <p:nvPr/>
        </p:nvGrpSpPr>
        <p:grpSpPr bwMode="auto">
          <a:xfrm>
            <a:off x="990600" y="2322195"/>
            <a:ext cx="6705600" cy="1314450"/>
            <a:chOff x="624" y="2340"/>
            <a:chExt cx="4224" cy="828"/>
          </a:xfrm>
        </p:grpSpPr>
        <p:sp>
          <p:nvSpPr>
            <p:cNvPr id="771076" name="Rectangle 4"/>
            <p:cNvSpPr>
              <a:spLocks noChangeArrowheads="1"/>
            </p:cNvSpPr>
            <p:nvPr/>
          </p:nvSpPr>
          <p:spPr bwMode="auto">
            <a:xfrm>
              <a:off x="624" y="2448"/>
              <a:ext cx="100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105000"/>
                </a:lnSpc>
                <a:spcBef>
                  <a:spcPct val="50000"/>
                </a:spcBef>
                <a:buClr>
                  <a:srgbClr val="00468F"/>
                </a:buClr>
                <a:buFont typeface="Webdings" pitchFamily="18" charset="2"/>
                <a:buNone/>
              </a:pPr>
              <a:r>
                <a:rPr lang="en-US" altLang="en-US" sz="2100" dirty="0">
                  <a:latin typeface="Arial" charset="0"/>
                </a:rPr>
                <a:t>Growth of real GDP =</a:t>
              </a:r>
              <a:endParaRPr lang="en-CA" altLang="en-US" sz="2100" dirty="0">
                <a:latin typeface="Arial" charset="0"/>
              </a:endParaRPr>
            </a:p>
          </p:txBody>
        </p:sp>
        <p:sp>
          <p:nvSpPr>
            <p:cNvPr id="771077" name="Line 5"/>
            <p:cNvSpPr>
              <a:spLocks noChangeShapeType="1"/>
            </p:cNvSpPr>
            <p:nvPr/>
          </p:nvSpPr>
          <p:spPr bwMode="auto">
            <a:xfrm>
              <a:off x="1584" y="2784"/>
              <a:ext cx="264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1078" name="Rectangle 6"/>
            <p:cNvSpPr>
              <a:spLocks noChangeArrowheads="1"/>
            </p:cNvSpPr>
            <p:nvPr/>
          </p:nvSpPr>
          <p:spPr bwMode="auto">
            <a:xfrm>
              <a:off x="1584" y="2340"/>
              <a:ext cx="1344"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rgbClr val="00468F"/>
                </a:buClr>
                <a:buSzPct val="120000"/>
                <a:buFont typeface="Webdings" pitchFamily="18" charset="2"/>
                <a:buNone/>
              </a:pPr>
              <a:r>
                <a:rPr lang="en-US" altLang="en-US" sz="2100" dirty="0">
                  <a:latin typeface="Arial" charset="0"/>
                </a:rPr>
                <a:t>Real GDP in current year</a:t>
              </a:r>
              <a:endParaRPr lang="en-CA" altLang="en-US" sz="2100" dirty="0">
                <a:latin typeface="Arial" charset="0"/>
              </a:endParaRPr>
            </a:p>
          </p:txBody>
        </p:sp>
        <p:sp>
          <p:nvSpPr>
            <p:cNvPr id="771079" name="Rectangle 7"/>
            <p:cNvSpPr>
              <a:spLocks noChangeArrowheads="1"/>
            </p:cNvSpPr>
            <p:nvPr/>
          </p:nvSpPr>
          <p:spPr bwMode="auto">
            <a:xfrm>
              <a:off x="1817" y="2832"/>
              <a:ext cx="211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dirty="0">
                  <a:latin typeface="Arial" charset="0"/>
                </a:rPr>
                <a:t>Real GDP in previous year</a:t>
              </a:r>
              <a:endParaRPr lang="en-CA" altLang="en-US" sz="2100" dirty="0">
                <a:latin typeface="Arial" charset="0"/>
              </a:endParaRPr>
            </a:p>
          </p:txBody>
        </p:sp>
        <p:sp>
          <p:nvSpPr>
            <p:cNvPr id="771080" name="Rectangle 8"/>
            <p:cNvSpPr>
              <a:spLocks noChangeArrowheads="1"/>
            </p:cNvSpPr>
            <p:nvPr/>
          </p:nvSpPr>
          <p:spPr bwMode="auto">
            <a:xfrm>
              <a:off x="4272" y="2616"/>
              <a:ext cx="57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a:latin typeface="Arial" charset="0"/>
                </a:rPr>
                <a:t>x 100</a:t>
              </a:r>
              <a:endParaRPr lang="en-CA" altLang="en-US" sz="2100">
                <a:latin typeface="Arial" charset="0"/>
              </a:endParaRPr>
            </a:p>
          </p:txBody>
        </p:sp>
        <p:sp>
          <p:nvSpPr>
            <p:cNvPr id="771083" name="Rectangle 11"/>
            <p:cNvSpPr>
              <a:spLocks noChangeArrowheads="1"/>
            </p:cNvSpPr>
            <p:nvPr/>
          </p:nvSpPr>
          <p:spPr bwMode="auto">
            <a:xfrm>
              <a:off x="2880" y="2352"/>
              <a:ext cx="1344"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rgbClr val="00468F"/>
                </a:buClr>
                <a:buSzPct val="120000"/>
                <a:buFont typeface="Webdings" pitchFamily="18" charset="2"/>
                <a:buNone/>
              </a:pPr>
              <a:r>
                <a:rPr lang="en-US" altLang="en-US" sz="2100" dirty="0">
                  <a:latin typeface="Arial" charset="0"/>
                </a:rPr>
                <a:t>Real GDP in previous year</a:t>
              </a:r>
              <a:endParaRPr lang="en-CA" altLang="en-US" sz="2100" dirty="0">
                <a:latin typeface="Arial" charset="0"/>
              </a:endParaRPr>
            </a:p>
          </p:txBody>
        </p:sp>
        <p:sp>
          <p:nvSpPr>
            <p:cNvPr id="771084" name="Text Box 12"/>
            <p:cNvSpPr txBox="1">
              <a:spLocks noChangeArrowheads="1"/>
            </p:cNvSpPr>
            <p:nvPr/>
          </p:nvSpPr>
          <p:spPr bwMode="auto">
            <a:xfrm>
              <a:off x="2784"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t>
              </a:r>
              <a:endParaRPr lang="en-CA" altLang="en-US"/>
            </a:p>
          </p:txBody>
        </p:sp>
      </p:grpSp>
      <p:sp>
        <p:nvSpPr>
          <p:cNvPr id="771086" name="Rectangle 14"/>
          <p:cNvSpPr>
            <a:spLocks noChangeArrowheads="1"/>
          </p:cNvSpPr>
          <p:nvPr/>
        </p:nvSpPr>
        <p:spPr bwMode="auto">
          <a:xfrm>
            <a:off x="529590" y="3848100"/>
            <a:ext cx="8001000" cy="1219200"/>
          </a:xfrm>
          <a:prstGeom prst="rect">
            <a:avLst/>
          </a:prstGeom>
          <a:ln/>
        </p:spPr>
        <p:style>
          <a:lnRef idx="2">
            <a:schemeClr val="dk1"/>
          </a:lnRef>
          <a:fillRef idx="1">
            <a:schemeClr val="lt1"/>
          </a:fillRef>
          <a:effectRef idx="0">
            <a:schemeClr val="dk1"/>
          </a:effectRef>
          <a:fontRef idx="minor">
            <a:schemeClr val="dk1"/>
          </a:fontRef>
        </p:style>
        <p:txBody>
          <a:bodyPr/>
          <a:lstStyle>
            <a:lvl1pPr marL="342900" indent="-342900">
              <a:defRPr sz="2400">
                <a:solidFill>
                  <a:schemeClr val="tx1"/>
                </a:solidFill>
                <a:latin typeface="Times New Roman" pitchFamily="18" charset="0"/>
              </a:defRPr>
            </a:lvl1pPr>
            <a:lvl2pPr marL="461963" indent="-4763">
              <a:defRPr sz="2400">
                <a:solidFill>
                  <a:schemeClr val="tx1"/>
                </a:solidFill>
                <a:latin typeface="Times New Roman" pitchFamily="18" charset="0"/>
              </a:defRPr>
            </a:lvl2pPr>
            <a:lvl3pPr marL="1149350" indent="-2349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lvl="1">
              <a:lnSpc>
                <a:spcPct val="95000"/>
              </a:lnSpc>
              <a:spcBef>
                <a:spcPct val="50000"/>
              </a:spcBef>
            </a:pPr>
            <a:r>
              <a:rPr lang="en-US" altLang="en-US" dirty="0">
                <a:latin typeface="Arial" charset="0"/>
              </a:rPr>
              <a:t>For example, if real GDP in the current year is $8.4 trillion and if real GDP in the previous year was $8.0 trillion, then the growth rate of real GDP is</a:t>
            </a:r>
          </a:p>
        </p:txBody>
      </p:sp>
      <p:grpSp>
        <p:nvGrpSpPr>
          <p:cNvPr id="771094" name="Group 22"/>
          <p:cNvGrpSpPr>
            <a:grpSpLocks/>
          </p:cNvGrpSpPr>
          <p:nvPr/>
        </p:nvGrpSpPr>
        <p:grpSpPr bwMode="auto">
          <a:xfrm>
            <a:off x="1013460" y="5334000"/>
            <a:ext cx="7543800" cy="1104900"/>
            <a:chOff x="624" y="3192"/>
            <a:chExt cx="4752" cy="696"/>
          </a:xfrm>
        </p:grpSpPr>
        <p:sp>
          <p:nvSpPr>
            <p:cNvPr id="771088" name="Rectangle 16"/>
            <p:cNvSpPr>
              <a:spLocks noChangeArrowheads="1"/>
            </p:cNvSpPr>
            <p:nvPr/>
          </p:nvSpPr>
          <p:spPr bwMode="auto">
            <a:xfrm>
              <a:off x="624" y="3192"/>
              <a:ext cx="100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105000"/>
                </a:lnSpc>
                <a:spcBef>
                  <a:spcPct val="50000"/>
                </a:spcBef>
                <a:buClr>
                  <a:srgbClr val="00468F"/>
                </a:buClr>
                <a:buFont typeface="Webdings" pitchFamily="18" charset="2"/>
                <a:buNone/>
              </a:pPr>
              <a:r>
                <a:rPr lang="en-US" altLang="en-US" sz="2100">
                  <a:latin typeface="Arial" charset="0"/>
                </a:rPr>
                <a:t>Growth of real GDP =</a:t>
              </a:r>
              <a:endParaRPr lang="en-CA" altLang="en-US" sz="2100">
                <a:latin typeface="Arial" charset="0"/>
              </a:endParaRPr>
            </a:p>
          </p:txBody>
        </p:sp>
        <p:sp>
          <p:nvSpPr>
            <p:cNvPr id="771089" name="Line 17"/>
            <p:cNvSpPr>
              <a:spLocks noChangeShapeType="1"/>
            </p:cNvSpPr>
            <p:nvPr/>
          </p:nvSpPr>
          <p:spPr bwMode="auto">
            <a:xfrm>
              <a:off x="1536" y="3528"/>
              <a:ext cx="2073"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1090" name="Rectangle 18"/>
            <p:cNvSpPr>
              <a:spLocks noChangeArrowheads="1"/>
            </p:cNvSpPr>
            <p:nvPr/>
          </p:nvSpPr>
          <p:spPr bwMode="auto">
            <a:xfrm>
              <a:off x="1632" y="3240"/>
              <a:ext cx="206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dirty="0">
                  <a:latin typeface="Arial" charset="0"/>
                </a:rPr>
                <a:t>$8.4 trillion – $8.0 trillion</a:t>
              </a:r>
              <a:endParaRPr lang="en-CA" altLang="en-US" sz="2100" dirty="0">
                <a:latin typeface="Arial" charset="0"/>
              </a:endParaRPr>
            </a:p>
          </p:txBody>
        </p:sp>
        <p:sp>
          <p:nvSpPr>
            <p:cNvPr id="771091" name="Rectangle 19"/>
            <p:cNvSpPr>
              <a:spLocks noChangeArrowheads="1"/>
            </p:cNvSpPr>
            <p:nvPr/>
          </p:nvSpPr>
          <p:spPr bwMode="auto">
            <a:xfrm>
              <a:off x="2109" y="3552"/>
              <a:ext cx="111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a:latin typeface="Arial" charset="0"/>
                </a:rPr>
                <a:t>$8.0 trillion</a:t>
              </a:r>
              <a:endParaRPr lang="en-CA" altLang="en-US" sz="2100">
                <a:latin typeface="Arial" charset="0"/>
              </a:endParaRPr>
            </a:p>
          </p:txBody>
        </p:sp>
        <p:sp>
          <p:nvSpPr>
            <p:cNvPr id="771092" name="Rectangle 20"/>
            <p:cNvSpPr>
              <a:spLocks noChangeArrowheads="1"/>
            </p:cNvSpPr>
            <p:nvPr/>
          </p:nvSpPr>
          <p:spPr bwMode="auto">
            <a:xfrm>
              <a:off x="3624" y="3408"/>
              <a:ext cx="57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a:latin typeface="Arial" charset="0"/>
                </a:rPr>
                <a:t>x 100</a:t>
              </a:r>
              <a:endParaRPr lang="en-CA" altLang="en-US" sz="2100">
                <a:latin typeface="Arial" charset="0"/>
              </a:endParaRPr>
            </a:p>
          </p:txBody>
        </p:sp>
        <p:sp>
          <p:nvSpPr>
            <p:cNvPr id="771093" name="Rectangle 21"/>
            <p:cNvSpPr>
              <a:spLocks noChangeArrowheads="1"/>
            </p:cNvSpPr>
            <p:nvPr/>
          </p:nvSpPr>
          <p:spPr bwMode="auto">
            <a:xfrm>
              <a:off x="4128" y="3408"/>
              <a:ext cx="124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a:latin typeface="Arial" charset="0"/>
                </a:rPr>
                <a:t>= 5 percent. </a:t>
              </a:r>
              <a:endParaRPr lang="en-CA" altLang="en-US" sz="2100">
                <a:latin typeface="Arial" charset="0"/>
              </a:endParaRPr>
            </a:p>
          </p:txBody>
        </p:sp>
      </p:grpSp>
    </p:spTree>
    <p:extLst>
      <p:ext uri="{BB962C8B-B14F-4D97-AF65-F5344CB8AC3E}">
        <p14:creationId xmlns:p14="http://schemas.microsoft.com/office/powerpoint/2010/main" val="1022371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771085"/>
                                        </p:tgtEl>
                                        <p:attrNameLst>
                                          <p:attrName>style.visibility</p:attrName>
                                        </p:attrNameLst>
                                      </p:cBhvr>
                                      <p:to>
                                        <p:strVal val="visible"/>
                                      </p:to>
                                    </p:set>
                                    <p:animEffect transition="in" filter="slide(fromTop)">
                                      <p:cBhvr>
                                        <p:cTn id="7" dur="500"/>
                                        <p:tgtEl>
                                          <p:spTgt spid="771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1086"/>
                                        </p:tgtEl>
                                        <p:attrNameLst>
                                          <p:attrName>style.visibility</p:attrName>
                                        </p:attrNameLst>
                                      </p:cBhvr>
                                      <p:to>
                                        <p:strVal val="visible"/>
                                      </p:to>
                                    </p:set>
                                    <p:animEffect transition="in" filter="wipe(left)">
                                      <p:cBhvr>
                                        <p:cTn id="12" dur="500"/>
                                        <p:tgtEl>
                                          <p:spTgt spid="771086"/>
                                        </p:tgtEl>
                                      </p:cBhvr>
                                    </p:animEffect>
                                  </p:childTnLst>
                                </p:cTn>
                              </p:par>
                            </p:childTnLst>
                          </p:cTn>
                        </p:par>
                        <p:par>
                          <p:cTn id="13" fill="hold" nodeType="afterGroup">
                            <p:stCondLst>
                              <p:cond delay="500"/>
                            </p:stCondLst>
                            <p:childTnLst>
                              <p:par>
                                <p:cTn id="14" presetID="12" presetClass="entr" presetSubtype="1" fill="hold" nodeType="afterEffect">
                                  <p:stCondLst>
                                    <p:cond delay="1000"/>
                                  </p:stCondLst>
                                  <p:childTnLst>
                                    <p:set>
                                      <p:cBhvr>
                                        <p:cTn id="15" dur="1" fill="hold">
                                          <p:stCondLst>
                                            <p:cond delay="0"/>
                                          </p:stCondLst>
                                        </p:cTn>
                                        <p:tgtEl>
                                          <p:spTgt spid="771094"/>
                                        </p:tgtEl>
                                        <p:attrNameLst>
                                          <p:attrName>style.visibility</p:attrName>
                                        </p:attrNameLst>
                                      </p:cBhvr>
                                      <p:to>
                                        <p:strVal val="visible"/>
                                      </p:to>
                                    </p:set>
                                    <p:animEffect transition="in" filter="slide(fromTop)">
                                      <p:cBhvr>
                                        <p:cTn id="16" dur="500"/>
                                        <p:tgtEl>
                                          <p:spTgt spid="77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8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800600" cy="685800"/>
          </a:xfrm>
          <a:ln>
            <a:solidFill>
              <a:schemeClr val="accent1"/>
            </a:solidFill>
          </a:ln>
        </p:spPr>
        <p:txBody>
          <a:bodyPr>
            <a:normAutofit fontScale="90000"/>
          </a:bodyPr>
          <a:lstStyle/>
          <a:p>
            <a:r>
              <a:rPr lang="en-US" dirty="0"/>
              <a:t>Standard of Living</a:t>
            </a:r>
          </a:p>
        </p:txBody>
      </p:sp>
      <p:sp>
        <p:nvSpPr>
          <p:cNvPr id="3" name="Content Placeholder 2"/>
          <p:cNvSpPr>
            <a:spLocks noGrp="1"/>
          </p:cNvSpPr>
          <p:nvPr>
            <p:ph idx="1"/>
          </p:nvPr>
        </p:nvSpPr>
        <p:spPr>
          <a:xfrm>
            <a:off x="381000" y="1447800"/>
            <a:ext cx="5410200" cy="41529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sz="2200" dirty="0"/>
              <a:t>We can also measure growth based on the </a:t>
            </a:r>
            <a:r>
              <a:rPr lang="en-US" sz="2200" u="sng" dirty="0"/>
              <a:t>standard of living</a:t>
            </a:r>
            <a:r>
              <a:rPr lang="en-US" sz="2200" dirty="0"/>
              <a:t>. </a:t>
            </a:r>
          </a:p>
          <a:p>
            <a:r>
              <a:rPr lang="en-US" sz="2200" dirty="0"/>
              <a:t>Standard of living depends on real GDP per person, or </a:t>
            </a:r>
            <a:r>
              <a:rPr lang="en-US" sz="2200" u="sng" dirty="0">
                <a:solidFill>
                  <a:srgbClr val="FF0000"/>
                </a:solidFill>
              </a:rPr>
              <a:t>real GDP per capita</a:t>
            </a:r>
            <a:r>
              <a:rPr lang="en-US" sz="2200" dirty="0"/>
              <a:t>.  </a:t>
            </a:r>
          </a:p>
          <a:p>
            <a:endParaRPr lang="en-US" sz="2200" dirty="0"/>
          </a:p>
          <a:p>
            <a:r>
              <a:rPr lang="en-US" sz="2200" dirty="0"/>
              <a:t>Real GDP per capita is determined by the </a:t>
            </a:r>
            <a:r>
              <a:rPr lang="en-US" sz="2200" b="1" dirty="0">
                <a:solidFill>
                  <a:srgbClr val="00B050"/>
                </a:solidFill>
              </a:rPr>
              <a:t>real GDP divided by the population</a:t>
            </a:r>
            <a:r>
              <a:rPr lang="en-US" sz="2200" dirty="0"/>
              <a:t>.  </a:t>
            </a:r>
          </a:p>
          <a:p>
            <a:endParaRPr lang="en-US" sz="2200" dirty="0"/>
          </a:p>
          <a:p>
            <a:pPr marL="182880" lvl="1"/>
            <a:r>
              <a:rPr lang="en-US" altLang="en-US" sz="2200" dirty="0"/>
              <a:t>The contribution of real GDP growth to the change in the standard of living depends on the growth rate of real GDP per person.</a:t>
            </a:r>
          </a:p>
          <a:p>
            <a:pPr marL="0" lvl="1" indent="0">
              <a:buNone/>
            </a:pPr>
            <a:endParaRPr lang="en-US" altLang="en-US" sz="2200" dirty="0"/>
          </a:p>
          <a:p>
            <a:pPr marL="182880" lvl="1"/>
            <a:r>
              <a:rPr lang="en-US" altLang="en-US" sz="2200" dirty="0"/>
              <a:t>The growth rate of real GDP per person can also be calculated by using the formula:</a:t>
            </a:r>
          </a:p>
          <a:p>
            <a:endParaRPr lang="en-US" dirty="0"/>
          </a:p>
        </p:txBody>
      </p:sp>
      <p:grpSp>
        <p:nvGrpSpPr>
          <p:cNvPr id="4" name="Group 24"/>
          <p:cNvGrpSpPr>
            <a:grpSpLocks/>
          </p:cNvGrpSpPr>
          <p:nvPr/>
        </p:nvGrpSpPr>
        <p:grpSpPr bwMode="auto">
          <a:xfrm>
            <a:off x="609600" y="5562600"/>
            <a:ext cx="6743700" cy="876300"/>
            <a:chOff x="696" y="1872"/>
            <a:chExt cx="4248" cy="552"/>
          </a:xfrm>
        </p:grpSpPr>
        <p:sp>
          <p:nvSpPr>
            <p:cNvPr id="5" name="Rectangle 5"/>
            <p:cNvSpPr>
              <a:spLocks noChangeArrowheads="1"/>
            </p:cNvSpPr>
            <p:nvPr/>
          </p:nvSpPr>
          <p:spPr bwMode="auto">
            <a:xfrm>
              <a:off x="696" y="1872"/>
              <a:ext cx="1416"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lnSpc>
                  <a:spcPct val="105000"/>
                </a:lnSpc>
                <a:spcBef>
                  <a:spcPct val="50000"/>
                </a:spcBef>
                <a:buClr>
                  <a:srgbClr val="00468F"/>
                </a:buClr>
                <a:buFont typeface="Webdings" pitchFamily="18" charset="2"/>
                <a:buNone/>
              </a:pPr>
              <a:r>
                <a:rPr lang="en-US" altLang="en-US" sz="2100" dirty="0">
                  <a:latin typeface="Arial" charset="0"/>
                </a:rPr>
                <a:t>Growth of real GDP per person</a:t>
              </a:r>
              <a:endParaRPr lang="en-CA" altLang="en-US" sz="2100" dirty="0">
                <a:latin typeface="Arial" charset="0"/>
              </a:endParaRPr>
            </a:p>
          </p:txBody>
        </p:sp>
        <p:sp>
          <p:nvSpPr>
            <p:cNvPr id="6" name="Rectangle 7"/>
            <p:cNvSpPr>
              <a:spLocks noChangeArrowheads="1"/>
            </p:cNvSpPr>
            <p:nvPr/>
          </p:nvSpPr>
          <p:spPr bwMode="auto">
            <a:xfrm>
              <a:off x="2208" y="1896"/>
              <a:ext cx="144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a:latin typeface="Arial" charset="0"/>
                </a:rPr>
                <a:t>Growth rate of real GDP</a:t>
              </a:r>
              <a:endParaRPr lang="en-CA" altLang="en-US" sz="2100">
                <a:latin typeface="Arial" charset="0"/>
              </a:endParaRPr>
            </a:p>
          </p:txBody>
        </p:sp>
        <p:sp>
          <p:nvSpPr>
            <p:cNvPr id="7" name="Rectangle 21"/>
            <p:cNvSpPr>
              <a:spLocks noChangeArrowheads="1"/>
            </p:cNvSpPr>
            <p:nvPr/>
          </p:nvSpPr>
          <p:spPr bwMode="auto">
            <a:xfrm>
              <a:off x="3648" y="1920"/>
              <a:ext cx="129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a:latin typeface="Arial" charset="0"/>
                </a:rPr>
                <a:t>Growth rate of population</a:t>
              </a:r>
              <a:endParaRPr lang="en-CA" altLang="en-US" sz="2100">
                <a:latin typeface="Arial" charset="0"/>
              </a:endParaRPr>
            </a:p>
          </p:txBody>
        </p:sp>
        <p:sp>
          <p:nvSpPr>
            <p:cNvPr id="8" name="Rectangle 22"/>
            <p:cNvSpPr>
              <a:spLocks noChangeArrowheads="1"/>
            </p:cNvSpPr>
            <p:nvPr/>
          </p:nvSpPr>
          <p:spPr bwMode="auto">
            <a:xfrm>
              <a:off x="3384" y="2016"/>
              <a:ext cx="264"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rgbClr val="00468F"/>
                </a:buClr>
                <a:buSzPct val="120000"/>
                <a:buFont typeface="Webdings" pitchFamily="18" charset="2"/>
                <a:buNone/>
              </a:pPr>
              <a:r>
                <a:rPr lang="en-US" altLang="en-US" sz="2100">
                  <a:latin typeface="Arial" charset="0"/>
                </a:rPr>
                <a:t>– </a:t>
              </a:r>
              <a:endParaRPr lang="en-CA" altLang="en-US" sz="2100">
                <a:latin typeface="Arial" charset="0"/>
              </a:endParaRPr>
            </a:p>
          </p:txBody>
        </p:sp>
        <p:sp>
          <p:nvSpPr>
            <p:cNvPr id="9" name="Rectangle 23"/>
            <p:cNvSpPr>
              <a:spLocks noChangeArrowheads="1"/>
            </p:cNvSpPr>
            <p:nvPr/>
          </p:nvSpPr>
          <p:spPr bwMode="auto">
            <a:xfrm>
              <a:off x="2016" y="1968"/>
              <a:ext cx="2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105000"/>
                </a:lnSpc>
                <a:spcBef>
                  <a:spcPct val="50000"/>
                </a:spcBef>
                <a:buClr>
                  <a:srgbClr val="00468F"/>
                </a:buClr>
                <a:buFont typeface="Webdings" pitchFamily="18" charset="2"/>
                <a:buNone/>
              </a:pPr>
              <a:r>
                <a:rPr lang="en-US" altLang="en-US" sz="2100">
                  <a:latin typeface="Arial" charset="0"/>
                </a:rPr>
                <a:t>=</a:t>
              </a:r>
              <a:endParaRPr lang="en-CA" altLang="en-US" sz="2100">
                <a:latin typeface="Arial" charset="0"/>
              </a:endParaRPr>
            </a:p>
          </p:txBody>
        </p:sp>
      </p:grpSp>
      <p:pic>
        <p:nvPicPr>
          <p:cNvPr id="2050" name="Picture 2" descr="http://www.quickmeme.com/img/3a/3a142faf2b6794e822effffdf6c775f77d9f40cbe1a6d37874085ac9b5aeda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47800"/>
            <a:ext cx="29718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33400"/>
            <a:ext cx="3581400" cy="990600"/>
          </a:xfrm>
        </p:spPr>
        <p:txBody>
          <a:bodyPr/>
          <a:lstStyle/>
          <a:p>
            <a:pPr algn="r"/>
            <a:r>
              <a:rPr lang="en-US" u="sng" dirty="0"/>
              <a:t>Rule of 70</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86200" y="1600200"/>
                <a:ext cx="4800600" cy="51054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182880" lvl="1"/>
                <a:r>
                  <a:rPr lang="en-US" altLang="en-US" sz="2200" dirty="0">
                    <a:solidFill>
                      <a:schemeClr val="tx1"/>
                    </a:solidFill>
                  </a:rPr>
                  <a:t>Economists pay attention to even the slightest of changes in growth – because it can mean big things over time. </a:t>
                </a:r>
              </a:p>
              <a:p>
                <a:pPr marL="182880" lvl="1"/>
                <a:r>
                  <a:rPr lang="en-US" altLang="en-US" sz="2200" b="1" dirty="0">
                    <a:solidFill>
                      <a:schemeClr val="tx1"/>
                    </a:solidFill>
                  </a:rPr>
                  <a:t>Rule of 70 </a:t>
                </a:r>
                <a:r>
                  <a:rPr lang="en-US" altLang="en-US" sz="2200" dirty="0">
                    <a:solidFill>
                      <a:schemeClr val="tx1"/>
                    </a:solidFill>
                  </a:rPr>
                  <a:t>tells us that we can find the number of years it takes for the level of any variable to double, given its annual percentage increase, by dividing that increase by 70.</a:t>
                </a:r>
              </a:p>
              <a:p>
                <a:pPr marL="0" lvl="1" indent="0">
                  <a:buNone/>
                </a:pPr>
                <a:endParaRPr lang="en-US" altLang="en-US" sz="2200" dirty="0"/>
              </a:p>
              <a:p>
                <a:pPr marL="182880" lvl="1"/>
                <a:r>
                  <a:rPr lang="en-US" altLang="en-US" sz="2400" dirty="0"/>
                  <a:t>Number of Years to double real GDP =</a:t>
                </a:r>
              </a:p>
              <a:p>
                <a:pPr marL="0" lvl="1" indent="0">
                  <a:buNone/>
                </a:pPr>
                <a:r>
                  <a:rPr lang="en-US" altLang="en-US" dirty="0"/>
                  <a:t> </a:t>
                </a:r>
              </a:p>
              <a:p>
                <a:pPr marL="0" lvl="1" indent="0">
                  <a:buNone/>
                </a:pPr>
                <a14:m>
                  <m:oMathPara xmlns:m="http://schemas.openxmlformats.org/officeDocument/2006/math">
                    <m:oMathParaPr>
                      <m:jc m:val="center"/>
                    </m:oMathParaPr>
                    <m:oMath xmlns:m="http://schemas.openxmlformats.org/officeDocument/2006/math">
                      <m:f>
                        <m:fPr>
                          <m:ctrlPr>
                            <a:rPr lang="en-US" altLang="en-US" sz="2400" b="0" i="1" smtClean="0">
                              <a:latin typeface="Cambria Math" panose="02040503050406030204" pitchFamily="18" charset="0"/>
                            </a:rPr>
                          </m:ctrlPr>
                        </m:fPr>
                        <m:num>
                          <m:r>
                            <a:rPr lang="en-US" altLang="en-US" sz="2400" b="0" i="1" smtClean="0">
                              <a:latin typeface="Cambria Math"/>
                            </a:rPr>
                            <m:t>70</m:t>
                          </m:r>
                        </m:num>
                        <m:den>
                          <m:r>
                            <a:rPr lang="en-US" altLang="en-US" sz="2400" b="0" i="1" smtClean="0">
                              <a:latin typeface="Cambria Math"/>
                            </a:rPr>
                            <m:t>𝐴𝑛𝑛𝑢𝑎𝑙</m:t>
                          </m:r>
                          <m:r>
                            <a:rPr lang="en-US" altLang="en-US" sz="2400" b="0" i="1" smtClean="0">
                              <a:latin typeface="Cambria Math"/>
                            </a:rPr>
                            <m:t> </m:t>
                          </m:r>
                          <m:r>
                            <a:rPr lang="en-US" altLang="en-US" sz="2400" b="0" i="1" smtClean="0">
                              <a:latin typeface="Cambria Math"/>
                            </a:rPr>
                            <m:t>𝑝𝑒𝑟𝑐𝑒𝑛𝑡𝑎𝑔𝑒</m:t>
                          </m:r>
                          <m:r>
                            <a:rPr lang="en-US" altLang="en-US" sz="2400" b="0" i="1" smtClean="0">
                              <a:latin typeface="Cambria Math"/>
                            </a:rPr>
                            <m:t> </m:t>
                          </m:r>
                          <m:r>
                            <a:rPr lang="en-US" altLang="en-US" sz="2400" b="0" i="1" smtClean="0">
                              <a:latin typeface="Cambria Math"/>
                            </a:rPr>
                            <m:t>𝑟𝑎𝑡𝑒</m:t>
                          </m:r>
                          <m:r>
                            <a:rPr lang="en-US" altLang="en-US" sz="2400" b="0" i="1" smtClean="0">
                              <a:latin typeface="Cambria Math"/>
                            </a:rPr>
                            <m:t> </m:t>
                          </m:r>
                          <m:r>
                            <a:rPr lang="en-US" altLang="en-US" sz="2400" b="0" i="1" smtClean="0">
                              <a:latin typeface="Cambria Math"/>
                            </a:rPr>
                            <m:t>𝑜𝑓</m:t>
                          </m:r>
                          <m:r>
                            <a:rPr lang="en-US" altLang="en-US" sz="2400" b="0" i="1" smtClean="0">
                              <a:latin typeface="Cambria Math"/>
                            </a:rPr>
                            <m:t> </m:t>
                          </m:r>
                          <m:r>
                            <a:rPr lang="en-US" altLang="en-US" sz="2400" b="0" i="1" smtClean="0">
                              <a:latin typeface="Cambria Math"/>
                            </a:rPr>
                            <m:t>𝑔𝑟𝑜𝑤𝑡h</m:t>
                          </m:r>
                        </m:den>
                      </m:f>
                    </m:oMath>
                  </m:oMathPara>
                </a14:m>
                <a:endParaRPr lang="en-US" altLang="en-US" sz="2400" dirty="0"/>
              </a:p>
              <a:p>
                <a:pPr marL="182880" lvl="1"/>
                <a:endParaRPr lang="en-US" altLang="en-US" sz="2400" dirty="0"/>
              </a:p>
              <a:p>
                <a:pPr marL="182880" lvl="1"/>
                <a:r>
                  <a:rPr lang="en-US" altLang="en-US" sz="2400" dirty="0"/>
                  <a:t>What is the difference between 7% and 2%? </a:t>
                </a:r>
              </a:p>
              <a:p>
                <a:pPr marL="0" lvl="1" indent="0">
                  <a:buNone/>
                </a:pPr>
                <a:endParaRPr lang="en-US" altLang="en-US" dirty="0"/>
              </a:p>
              <a:p>
                <a:pPr marL="0" lvl="1" indent="0">
                  <a:buNone/>
                </a:pPr>
                <a:r>
                  <a:rPr lang="en-US" altLang="en-US"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86200" y="1600200"/>
                <a:ext cx="4800600" cy="5105400"/>
              </a:xfrm>
              <a:blipFill>
                <a:blip r:embed="rId2"/>
                <a:stretch>
                  <a:fillRect l="-379" t="-1546" r="-2023"/>
                </a:stretch>
              </a:blipFill>
            </p:spPr>
            <p:txBody>
              <a:bodyPr/>
              <a:lstStyle/>
              <a:p>
                <a:r>
                  <a:rPr lang="en-US">
                    <a:noFill/>
                  </a:rPr>
                  <a:t> </a:t>
                </a:r>
              </a:p>
            </p:txBody>
          </p:sp>
        </mc:Fallback>
      </mc:AlternateContent>
      <p:pic>
        <p:nvPicPr>
          <p:cNvPr id="7170" name="Picture 2" descr="http://www.funniestmemes.com/wp-content/uploads/Funniest_Memes_i-set-the-rules-and-you-follow-them-blindly_629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676400"/>
            <a:ext cx="3502026"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06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76200" y="1828800"/>
            <a:ext cx="8229600" cy="990600"/>
          </a:xfrm>
        </p:spPr>
        <p:txBody>
          <a:bodyPr>
            <a:normAutofit/>
          </a:bodyPr>
          <a:lstStyle/>
          <a:p>
            <a:r>
              <a:rPr lang="en-US" altLang="en-US" u="sng" dirty="0"/>
              <a:t>Economic Growth</a:t>
            </a:r>
            <a:endParaRPr lang="en-CA" altLang="en-US" u="sng" dirty="0"/>
          </a:p>
        </p:txBody>
      </p:sp>
      <p:sp>
        <p:nvSpPr>
          <p:cNvPr id="834563" name="Rectangle 3"/>
          <p:cNvSpPr>
            <a:spLocks noGrp="1" noChangeArrowheads="1"/>
          </p:cNvSpPr>
          <p:nvPr>
            <p:ph type="body" idx="1"/>
          </p:nvPr>
        </p:nvSpPr>
        <p:spPr>
          <a:xfrm>
            <a:off x="76200" y="3352800"/>
            <a:ext cx="8229600" cy="3276600"/>
          </a:xfrm>
        </p:spPr>
        <p:style>
          <a:lnRef idx="2">
            <a:schemeClr val="accent1"/>
          </a:lnRef>
          <a:fillRef idx="1">
            <a:schemeClr val="lt1"/>
          </a:fillRef>
          <a:effectRef idx="0">
            <a:schemeClr val="accent1"/>
          </a:effectRef>
          <a:fontRef idx="minor">
            <a:schemeClr val="dk1"/>
          </a:fontRef>
        </p:style>
        <p:txBody>
          <a:bodyPr/>
          <a:lstStyle/>
          <a:p>
            <a:pPr marL="0" indent="0" defTabSz="2914650">
              <a:buFont typeface="Webdings" pitchFamily="18" charset="2"/>
              <a:buNone/>
              <a:tabLst>
                <a:tab pos="400050" algn="l"/>
                <a:tab pos="2057400" algn="l"/>
                <a:tab pos="4286250" algn="l"/>
              </a:tabLst>
            </a:pPr>
            <a:r>
              <a:rPr lang="en-US" altLang="en-US" sz="2400" b="0" dirty="0">
                <a:solidFill>
                  <a:schemeClr val="tx1"/>
                </a:solidFill>
              </a:rPr>
              <a:t>Growth Rates</a:t>
            </a:r>
          </a:p>
          <a:p>
            <a:pPr marL="0" indent="0" defTabSz="2914650">
              <a:buFont typeface="Webdings" pitchFamily="18" charset="2"/>
              <a:buNone/>
              <a:tabLst>
                <a:tab pos="400050" algn="l"/>
                <a:tab pos="2057400" algn="l"/>
                <a:tab pos="4286250" algn="l"/>
              </a:tabLst>
            </a:pPr>
            <a:endParaRPr lang="en-US" altLang="en-US" sz="2400" b="0" dirty="0">
              <a:solidFill>
                <a:schemeClr val="tx1"/>
              </a:solidFill>
            </a:endParaRPr>
          </a:p>
          <a:p>
            <a:pPr marL="0" indent="0" defTabSz="2914650">
              <a:buFont typeface="Webdings" pitchFamily="18" charset="2"/>
              <a:buNone/>
              <a:tabLst>
                <a:tab pos="400050" algn="l"/>
                <a:tab pos="2057400" algn="l"/>
                <a:tab pos="4286250" algn="l"/>
              </a:tabLst>
            </a:pPr>
            <a:r>
              <a:rPr lang="en-US" altLang="en-US" sz="2400" dirty="0">
                <a:solidFill>
                  <a:schemeClr val="tx1"/>
                </a:solidFill>
              </a:rPr>
              <a:t>Growth rate	Years for level		</a:t>
            </a:r>
            <a:br>
              <a:rPr lang="en-US" altLang="en-US" sz="2400" dirty="0">
                <a:solidFill>
                  <a:schemeClr val="tx1"/>
                </a:solidFill>
              </a:rPr>
            </a:br>
            <a:r>
              <a:rPr lang="en-US" altLang="en-US" sz="2400" u="sng" dirty="0">
                <a:solidFill>
                  <a:schemeClr val="tx1"/>
                </a:solidFill>
              </a:rPr>
              <a:t>(% per year)	 to double		Example</a:t>
            </a:r>
            <a:r>
              <a:rPr lang="en-US" altLang="en-US" sz="2400" b="0" dirty="0">
                <a:solidFill>
                  <a:schemeClr val="tx1"/>
                </a:solidFill>
              </a:rPr>
              <a:t/>
            </a:r>
            <a:br>
              <a:rPr lang="en-US" altLang="en-US" sz="2400" b="0" dirty="0">
                <a:solidFill>
                  <a:schemeClr val="tx1"/>
                </a:solidFill>
              </a:rPr>
            </a:br>
            <a:r>
              <a:rPr lang="en-US" altLang="en-US" sz="2400" b="0" dirty="0">
                <a:solidFill>
                  <a:schemeClr val="tx1"/>
                </a:solidFill>
              </a:rPr>
              <a:t>    </a:t>
            </a:r>
          </a:p>
          <a:p>
            <a:pPr marL="0" indent="0" defTabSz="2914650">
              <a:buFont typeface="Webdings" pitchFamily="18" charset="2"/>
              <a:buNone/>
              <a:tabLst>
                <a:tab pos="400050" algn="l"/>
                <a:tab pos="2057400" algn="l"/>
                <a:tab pos="4286250" algn="l"/>
              </a:tabLst>
            </a:pPr>
            <a:r>
              <a:rPr lang="en-US" altLang="en-US" sz="2400" b="0" dirty="0">
                <a:solidFill>
                  <a:schemeClr val="tx1"/>
                </a:solidFill>
              </a:rPr>
              <a:t>	2	  35       	U.S. real GDP per person</a:t>
            </a:r>
          </a:p>
          <a:p>
            <a:pPr marL="0" indent="0" defTabSz="2914650">
              <a:buFont typeface="Webdings" pitchFamily="18" charset="2"/>
              <a:buNone/>
              <a:tabLst>
                <a:tab pos="400050" algn="l"/>
                <a:tab pos="2057400" algn="l"/>
                <a:tab pos="4286250" algn="l"/>
              </a:tabLst>
            </a:pPr>
            <a:r>
              <a:rPr lang="en-US" altLang="en-US" sz="2400" b="0" dirty="0">
                <a:solidFill>
                  <a:schemeClr val="tx1"/>
                </a:solidFill>
              </a:rPr>
              <a:t>	7	  10	China real GDP per person</a:t>
            </a:r>
          </a:p>
          <a:p>
            <a:pPr marL="0" indent="0" defTabSz="2914650">
              <a:buFont typeface="Webdings" pitchFamily="18" charset="2"/>
              <a:buNone/>
              <a:tabLst>
                <a:tab pos="400050" algn="l"/>
                <a:tab pos="2057400" algn="l"/>
                <a:tab pos="4286250" algn="l"/>
              </a:tabLst>
            </a:pPr>
            <a:endParaRPr lang="en-US" altLang="en-US" dirty="0"/>
          </a:p>
        </p:txBody>
      </p:sp>
      <p:pic>
        <p:nvPicPr>
          <p:cNvPr id="6146" name="Picture 2" descr="http://www.cartoonstock.com/newscartoons/cartoonists/hsc/lowres/business-commerce-singapore-china-markets-market_trends-emerging_markets-hscn1144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62000"/>
            <a:ext cx="4572000" cy="29622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00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4563">
                                            <p:txEl>
                                              <p:pRg st="2" end="2"/>
                                            </p:txEl>
                                          </p:spTgt>
                                        </p:tgtEl>
                                        <p:attrNameLst>
                                          <p:attrName>style.visibility</p:attrName>
                                        </p:attrNameLst>
                                      </p:cBhvr>
                                      <p:to>
                                        <p:strVal val="visible"/>
                                      </p:to>
                                    </p:set>
                                    <p:animEffect transition="in" filter="wipe(left)">
                                      <p:cBhvr>
                                        <p:cTn id="7" dur="500"/>
                                        <p:tgtEl>
                                          <p:spTgt spid="8345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4563">
                                            <p:txEl>
                                              <p:pRg st="3" end="3"/>
                                            </p:txEl>
                                          </p:spTgt>
                                        </p:tgtEl>
                                        <p:attrNameLst>
                                          <p:attrName>style.visibility</p:attrName>
                                        </p:attrNameLst>
                                      </p:cBhvr>
                                      <p:to>
                                        <p:strVal val="visible"/>
                                      </p:to>
                                    </p:set>
                                    <p:animEffect transition="in" filter="wipe(left)">
                                      <p:cBhvr>
                                        <p:cTn id="12" dur="500"/>
                                        <p:tgtEl>
                                          <p:spTgt spid="8345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4563">
                                            <p:txEl>
                                              <p:pRg st="4" end="4"/>
                                            </p:txEl>
                                          </p:spTgt>
                                        </p:tgtEl>
                                        <p:attrNameLst>
                                          <p:attrName>style.visibility</p:attrName>
                                        </p:attrNameLst>
                                      </p:cBhvr>
                                      <p:to>
                                        <p:strVal val="visible"/>
                                      </p:to>
                                    </p:set>
                                    <p:animEffect transition="in" filter="wipe(left)">
                                      <p:cBhvr>
                                        <p:cTn id="17" dur="500"/>
                                        <p:tgtEl>
                                          <p:spTgt spid="834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accent1"/>
            </a:solidFill>
          </a:ln>
        </p:spPr>
        <p:txBody>
          <a:bodyPr/>
          <a:lstStyle/>
          <a:p>
            <a:pPr algn="ctr"/>
            <a:r>
              <a:rPr lang="en-US" dirty="0"/>
              <a:t>5 Sources of Economic Growth</a:t>
            </a:r>
          </a:p>
        </p:txBody>
      </p:sp>
      <p:sp>
        <p:nvSpPr>
          <p:cNvPr id="3" name="Content Placeholder 2"/>
          <p:cNvSpPr>
            <a:spLocks noGrp="1"/>
          </p:cNvSpPr>
          <p:nvPr>
            <p:ph idx="1"/>
          </p:nvPr>
        </p:nvSpPr>
        <p:spPr>
          <a:xfrm>
            <a:off x="457200" y="1600200"/>
            <a:ext cx="4648200" cy="4876800"/>
          </a:xfrm>
        </p:spPr>
        <p:style>
          <a:lnRef idx="2">
            <a:schemeClr val="accent1"/>
          </a:lnRef>
          <a:fillRef idx="1">
            <a:schemeClr val="lt1"/>
          </a:fillRef>
          <a:effectRef idx="0">
            <a:schemeClr val="accent1"/>
          </a:effectRef>
          <a:fontRef idx="minor">
            <a:schemeClr val="dk1"/>
          </a:fontRef>
        </p:style>
        <p:txBody>
          <a:bodyPr/>
          <a:lstStyle/>
          <a:p>
            <a:r>
              <a:rPr lang="en-US" dirty="0">
                <a:solidFill>
                  <a:srgbClr val="00B050"/>
                </a:solidFill>
              </a:rPr>
              <a:t>Quantity of Labor </a:t>
            </a:r>
            <a:r>
              <a:rPr lang="en-US" dirty="0"/>
              <a:t>– the amount of labor hours available within the economy.  </a:t>
            </a:r>
          </a:p>
          <a:p>
            <a:r>
              <a:rPr lang="en-US" dirty="0">
                <a:solidFill>
                  <a:srgbClr val="00B050"/>
                </a:solidFill>
              </a:rPr>
              <a:t>Labor Productivity </a:t>
            </a:r>
            <a:r>
              <a:rPr lang="en-US" dirty="0"/>
              <a:t>– the quantity of real GDP produced by one hour of labor.  </a:t>
            </a:r>
          </a:p>
          <a:p>
            <a:r>
              <a:rPr lang="en-US" dirty="0">
                <a:solidFill>
                  <a:srgbClr val="00B050"/>
                </a:solidFill>
              </a:rPr>
              <a:t>Saving and Investing </a:t>
            </a:r>
            <a:r>
              <a:rPr lang="en-US" dirty="0"/>
              <a:t>(I) in physical capital</a:t>
            </a:r>
          </a:p>
          <a:p>
            <a:r>
              <a:rPr lang="en-US" dirty="0">
                <a:solidFill>
                  <a:srgbClr val="00B050"/>
                </a:solidFill>
              </a:rPr>
              <a:t>Expansion of human capital</a:t>
            </a:r>
          </a:p>
          <a:p>
            <a:r>
              <a:rPr lang="en-US" dirty="0">
                <a:solidFill>
                  <a:srgbClr val="00B050"/>
                </a:solidFill>
              </a:rPr>
              <a:t>Technology</a:t>
            </a:r>
          </a:p>
        </p:txBody>
      </p:sp>
      <p:pic>
        <p:nvPicPr>
          <p:cNvPr id="5" name="Picture 6" descr="http://blog.servusversus.com/wp-content/uploads/2010/08/Rocket-Scienti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1464945"/>
            <a:ext cx="3552825" cy="522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86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1184</TotalTime>
  <Words>1634</Words>
  <Application>Microsoft Office PowerPoint</Application>
  <PresentationFormat>On-screen Show (4:3)</PresentationFormat>
  <Paragraphs>167</Paragraphs>
  <Slides>24</Slides>
  <Notes>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Cambria Math</vt:lpstr>
      <vt:lpstr>Charcoal</vt:lpstr>
      <vt:lpstr>Webdings</vt:lpstr>
      <vt:lpstr>Clarity</vt:lpstr>
      <vt:lpstr>Monday, November 28</vt:lpstr>
      <vt:lpstr>UNIT 6: Economic Growth</vt:lpstr>
      <vt:lpstr>Growth as a Goal </vt:lpstr>
      <vt:lpstr>The Basics of Economic Growth</vt:lpstr>
      <vt:lpstr>Calculating Economic Growth Rate</vt:lpstr>
      <vt:lpstr>Standard of Living</vt:lpstr>
      <vt:lpstr>Rule of 70</vt:lpstr>
      <vt:lpstr>Economic Growth</vt:lpstr>
      <vt:lpstr>5 Sources of Economic Growth</vt:lpstr>
      <vt:lpstr>Labor Productivity </vt:lpstr>
      <vt:lpstr>Sources of Economic Growth</vt:lpstr>
      <vt:lpstr>Six Determinants of Growth – Factors That Directly Affect the Rate of Growth</vt:lpstr>
      <vt:lpstr>Theories of Economic Growth</vt:lpstr>
      <vt:lpstr>Perpetual Motion – New Growth Theory </vt:lpstr>
      <vt:lpstr>PowerPoint Presentation</vt:lpstr>
      <vt:lpstr>Perpetual Motion</vt:lpstr>
      <vt:lpstr>Perpetual Motion</vt:lpstr>
      <vt:lpstr>Perpetual Motion</vt:lpstr>
      <vt:lpstr>Benefits of Economic Growth </vt:lpstr>
      <vt:lpstr>Preconditions of Economic Growth</vt:lpstr>
      <vt:lpstr>How can we achieve faster growth? </vt:lpstr>
      <vt:lpstr>Policies to Promote Economic Growth</vt:lpstr>
      <vt:lpstr>Growth vs. Return to Full Employment</vt:lpstr>
      <vt:lpstr>Growth or Recovery – Draw the PPF, Phillips, and AS/AD graph and explain</vt:lpstr>
    </vt:vector>
  </TitlesOfParts>
  <Company>OCPS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Economic Growth</dc:title>
  <dc:creator>Batchelor, Daniel T.</dc:creator>
  <cp:lastModifiedBy>Powell, Jennifer</cp:lastModifiedBy>
  <cp:revision>34</cp:revision>
  <dcterms:created xsi:type="dcterms:W3CDTF">2013-12-02T16:00:43Z</dcterms:created>
  <dcterms:modified xsi:type="dcterms:W3CDTF">2016-11-28T12:25:23Z</dcterms:modified>
</cp:coreProperties>
</file>